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66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7" r:id="rId21"/>
    <p:sldId id="303" r:id="rId2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34711539040086"/>
          <c:y val="4.3264985057343538E-2"/>
          <c:w val="0.84632370739988716"/>
          <c:h val="0.757390425392963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wdUp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bg1"/>
                </a:bgClr>
              </a:pattFill>
              <a:ln w="9525" cap="flat" cmpd="sng" algn="ctr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3FA-4042-9557-BDC5D898F8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Sheet1!$A$2:$B$5</c:f>
              <c:multiLvlStrCache>
                <c:ptCount val="4"/>
                <c:lvl>
                  <c:pt idx="1">
                    <c:v>서울,인천</c:v>
                  </c:pt>
                  <c:pt idx="2">
                    <c:v>의정부,포천</c:v>
                  </c:pt>
                  <c:pt idx="3">
                    <c:v>그외 경기</c:v>
                  </c:pt>
                </c:lvl>
                <c:lvl>
                  <c:pt idx="0">
                    <c:v>전체</c:v>
                  </c:pt>
                  <c:pt idx="1">
                    <c:v>소재지역</c:v>
                  </c:pt>
                </c:lvl>
              </c:multiLvlStrCache>
            </c:multiLvl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73.599999999999994</c:v>
                </c:pt>
                <c:pt idx="1">
                  <c:v>73.3</c:v>
                </c:pt>
                <c:pt idx="2" formatCode="0.0">
                  <c:v>74</c:v>
                </c:pt>
                <c:pt idx="3">
                  <c:v>73.099999999999994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pct90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chemeClr val="tx2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DA6-49DA-A503-13935FAF4D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Sheet1!$A$2:$B$5</c:f>
              <c:multiLvlStrCache>
                <c:ptCount val="4"/>
                <c:lvl>
                  <c:pt idx="1">
                    <c:v>서울,인천</c:v>
                  </c:pt>
                  <c:pt idx="2">
                    <c:v>의정부,포천</c:v>
                  </c:pt>
                  <c:pt idx="3">
                    <c:v>그외 경기</c:v>
                  </c:pt>
                </c:lvl>
                <c:lvl>
                  <c:pt idx="0">
                    <c:v>전체</c:v>
                  </c:pt>
                  <c:pt idx="1">
                    <c:v>소재지역</c:v>
                  </c:pt>
                </c:lvl>
              </c:multiLvlStrCache>
            </c:multiLvl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68.7</c:v>
                </c:pt>
                <c:pt idx="1">
                  <c:v>68.3</c:v>
                </c:pt>
                <c:pt idx="2">
                  <c:v>68.099999999999994</c:v>
                </c:pt>
                <c:pt idx="3">
                  <c:v>76.5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DA6-49DA-A503-13935FAF4D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0"/>
        <c:axId val="1916933552"/>
        <c:axId val="1916938992"/>
      </c:barChart>
      <c:catAx>
        <c:axId val="1916933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16938992"/>
        <c:crosses val="autoZero"/>
        <c:auto val="1"/>
        <c:lblAlgn val="ctr"/>
        <c:lblOffset val="100"/>
        <c:noMultiLvlLbl val="0"/>
      </c:catAx>
      <c:valAx>
        <c:axId val="1916938992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1693355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2016년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wdUp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bg1"/>
                </a:bgClr>
              </a:pattFill>
              <a:ln w="9525" cap="flat" cmpd="sng" algn="ctr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FBB-4C80-83ED-EA693C291B9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Sheet1!$A$2:$B$4</c:f>
              <c:multiLvlStrCache>
                <c:ptCount val="3"/>
                <c:lvl>
                  <c:pt idx="1">
                    <c:v>제1캠퍼스</c:v>
                  </c:pt>
                  <c:pt idx="2">
                    <c:v>제2캠퍼스</c:v>
                  </c:pt>
                </c:lvl>
                <c:lvl>
                  <c:pt idx="0">
                    <c:v>전체</c:v>
                  </c:pt>
                  <c:pt idx="1">
                    <c:v>산학협력체결</c:v>
                  </c:pt>
                </c:lvl>
              </c:multiLvlStrCache>
            </c:multiLvlStrRef>
          </c:cat>
          <c:val>
            <c:numRef>
              <c:f>Sheet1!$C$2:$C$4</c:f>
              <c:numCache>
                <c:formatCode>0.0</c:formatCode>
                <c:ptCount val="3"/>
                <c:pt idx="0" formatCode="General">
                  <c:v>73.599999999999994</c:v>
                </c:pt>
                <c:pt idx="1">
                  <c:v>74.5</c:v>
                </c:pt>
                <c:pt idx="2">
                  <c:v>71.3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2017년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pct90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chemeClr val="tx2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527-48F7-8A33-7C771F557D6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Sheet1!$A$2:$B$4</c:f>
              <c:multiLvlStrCache>
                <c:ptCount val="3"/>
                <c:lvl>
                  <c:pt idx="1">
                    <c:v>제1캠퍼스</c:v>
                  </c:pt>
                  <c:pt idx="2">
                    <c:v>제2캠퍼스</c:v>
                  </c:pt>
                </c:lvl>
                <c:lvl>
                  <c:pt idx="0">
                    <c:v>전체</c:v>
                  </c:pt>
                  <c:pt idx="1">
                    <c:v>산학협력체결</c:v>
                  </c:pt>
                </c:lvl>
              </c:multiLvlStrCache>
            </c:multiLvl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68.7</c:v>
                </c:pt>
                <c:pt idx="1">
                  <c:v>69.400000000000006</c:v>
                </c:pt>
                <c:pt idx="2">
                  <c:v>65.400000000000006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527-48F7-8A33-7C771F557D6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0"/>
        <c:axId val="1916934640"/>
        <c:axId val="1916923760"/>
      </c:barChart>
      <c:catAx>
        <c:axId val="191693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16923760"/>
        <c:crosses val="autoZero"/>
        <c:auto val="1"/>
        <c:lblAlgn val="ctr"/>
        <c:lblOffset val="100"/>
        <c:noMultiLvlLbl val="0"/>
      </c:catAx>
      <c:valAx>
        <c:axId val="1916923760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1693464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2016년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wdUp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bg1"/>
                </a:bgClr>
              </a:pattFill>
              <a:ln w="9525" cap="flat" cmpd="sng" algn="ctr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C6B-451B-9501-46F4F565B81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Sheet1!$A$2:$B$12</c:f>
              <c:multiLvlStrCache>
                <c:ptCount val="11"/>
                <c:lvl>
                  <c:pt idx="1">
                    <c:v>제조</c:v>
                  </c:pt>
                  <c:pt idx="2">
                    <c:v>건설, 
전기, 
가스, 
수도</c:v>
                  </c:pt>
                  <c:pt idx="3">
                    <c:v>도소매, 
유통</c:v>
                  </c:pt>
                  <c:pt idx="4">
                    <c:v>숙박, 
음식점</c:v>
                  </c:pt>
                  <c:pt idx="5">
                    <c:v>공공, 
국방, 
사회보장 행정</c:v>
                  </c:pt>
                  <c:pt idx="6">
                    <c:v>교육
서비스</c:v>
                  </c:pt>
                  <c:pt idx="7">
                    <c:v>보건 및 
사회복지
서비스</c:v>
                  </c:pt>
                  <c:pt idx="8">
                    <c:v>출판, 
영상, 
방송통신, 
컴퓨터</c:v>
                  </c:pt>
                  <c:pt idx="9">
                    <c:v>예술, 
스포츠, 
여가
서비스</c:v>
                  </c:pt>
                  <c:pt idx="10">
                    <c:v>기타</c:v>
                  </c:pt>
                </c:lvl>
                <c:lvl>
                  <c:pt idx="0">
                    <c:v>전체</c:v>
                  </c:pt>
                  <c:pt idx="1">
                    <c:v>업종</c:v>
                  </c:pt>
                </c:lvl>
              </c:multiLvlStrCache>
            </c:multiLvlStrRef>
          </c:cat>
          <c:val>
            <c:numRef>
              <c:f>Sheet1!$C$2:$C$12</c:f>
              <c:numCache>
                <c:formatCode>0.0</c:formatCode>
                <c:ptCount val="11"/>
                <c:pt idx="0" formatCode="General">
                  <c:v>73.599999999999994</c:v>
                </c:pt>
                <c:pt idx="1">
                  <c:v>73.2</c:v>
                </c:pt>
                <c:pt idx="2">
                  <c:v>76.099999999999994</c:v>
                </c:pt>
                <c:pt idx="3">
                  <c:v>70.7</c:v>
                </c:pt>
                <c:pt idx="4">
                  <c:v>69.400000000000006</c:v>
                </c:pt>
                <c:pt idx="5">
                  <c:v>61</c:v>
                </c:pt>
                <c:pt idx="6">
                  <c:v>71</c:v>
                </c:pt>
                <c:pt idx="7">
                  <c:v>76.3</c:v>
                </c:pt>
                <c:pt idx="8">
                  <c:v>62.7</c:v>
                </c:pt>
                <c:pt idx="9">
                  <c:v>76.400000000000006</c:v>
                </c:pt>
                <c:pt idx="10">
                  <c:v>76.400000000000006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2017년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pct90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chemeClr val="tx2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EAF-46B4-9A06-FFA42E9E789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Sheet1!$A$2:$B$12</c:f>
              <c:multiLvlStrCache>
                <c:ptCount val="11"/>
                <c:lvl>
                  <c:pt idx="1">
                    <c:v>제조</c:v>
                  </c:pt>
                  <c:pt idx="2">
                    <c:v>건설, 
전기, 
가스, 
수도</c:v>
                  </c:pt>
                  <c:pt idx="3">
                    <c:v>도소매, 
유통</c:v>
                  </c:pt>
                  <c:pt idx="4">
                    <c:v>숙박, 
음식점</c:v>
                  </c:pt>
                  <c:pt idx="5">
                    <c:v>공공, 
국방, 
사회보장 행정</c:v>
                  </c:pt>
                  <c:pt idx="6">
                    <c:v>교육
서비스</c:v>
                  </c:pt>
                  <c:pt idx="7">
                    <c:v>보건 및 
사회복지
서비스</c:v>
                  </c:pt>
                  <c:pt idx="8">
                    <c:v>출판, 
영상, 
방송통신, 
컴퓨터</c:v>
                  </c:pt>
                  <c:pt idx="9">
                    <c:v>예술, 
스포츠, 
여가
서비스</c:v>
                  </c:pt>
                  <c:pt idx="10">
                    <c:v>기타</c:v>
                  </c:pt>
                </c:lvl>
                <c:lvl>
                  <c:pt idx="0">
                    <c:v>전체</c:v>
                  </c:pt>
                  <c:pt idx="1">
                    <c:v>업종</c:v>
                  </c:pt>
                </c:lvl>
              </c:multiLvlStrCache>
            </c:multiLvl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68.7</c:v>
                </c:pt>
                <c:pt idx="1">
                  <c:v>68.2</c:v>
                </c:pt>
                <c:pt idx="2">
                  <c:v>67</c:v>
                </c:pt>
                <c:pt idx="3">
                  <c:v>66</c:v>
                </c:pt>
                <c:pt idx="4">
                  <c:v>64.400000000000006</c:v>
                </c:pt>
                <c:pt idx="5">
                  <c:v>71</c:v>
                </c:pt>
                <c:pt idx="6">
                  <c:v>67.7</c:v>
                </c:pt>
                <c:pt idx="7">
                  <c:v>75.7</c:v>
                </c:pt>
                <c:pt idx="8">
                  <c:v>66.900000000000006</c:v>
                </c:pt>
                <c:pt idx="9">
                  <c:v>66.2</c:v>
                </c:pt>
                <c:pt idx="10">
                  <c:v>69.2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EAF-46B4-9A06-FFA42E9E789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0"/>
        <c:axId val="1916934096"/>
        <c:axId val="1916928112"/>
      </c:barChart>
      <c:catAx>
        <c:axId val="1916934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16928112"/>
        <c:crosses val="autoZero"/>
        <c:auto val="1"/>
        <c:lblAlgn val="ctr"/>
        <c:lblOffset val="100"/>
        <c:noMultiLvlLbl val="0"/>
      </c:catAx>
      <c:valAx>
        <c:axId val="1916928112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1693409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2016년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wdUp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bg1"/>
                </a:bgClr>
              </a:pattFill>
              <a:ln w="9525" cap="flat" cmpd="sng" algn="ctr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E39-4575-96A1-7BC2205BE4A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Sheet1!$A$2:$B$6</c:f>
              <c:multiLvlStrCache>
                <c:ptCount val="5"/>
                <c:lvl>
                  <c:pt idx="1">
                    <c:v>소기업</c:v>
                  </c:pt>
                  <c:pt idx="2">
                    <c:v>중기업</c:v>
                  </c:pt>
                  <c:pt idx="3">
                    <c:v>대기업</c:v>
                  </c:pt>
                  <c:pt idx="4">
                    <c:v>무응답</c:v>
                  </c:pt>
                </c:lvl>
                <c:lvl>
                  <c:pt idx="0">
                    <c:v>전체</c:v>
                  </c:pt>
                  <c:pt idx="1">
                    <c:v>기업규모</c:v>
                  </c:pt>
                </c:lvl>
              </c:multiLvlStrCache>
            </c:multiLvlStrRef>
          </c:cat>
          <c:val>
            <c:numRef>
              <c:f>Sheet1!$C$2:$C$6</c:f>
              <c:numCache>
                <c:formatCode>0.0</c:formatCode>
                <c:ptCount val="5"/>
                <c:pt idx="0" formatCode="General">
                  <c:v>73.599999999999994</c:v>
                </c:pt>
                <c:pt idx="1">
                  <c:v>73.5</c:v>
                </c:pt>
                <c:pt idx="2">
                  <c:v>73.3</c:v>
                </c:pt>
                <c:pt idx="3">
                  <c:v>76.5</c:v>
                </c:pt>
                <c:pt idx="4">
                  <c:v>69.900000000000006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2017년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pct90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chemeClr val="tx2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403-48A3-9246-4FA4398CB4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Sheet1!$A$2:$B$6</c:f>
              <c:multiLvlStrCache>
                <c:ptCount val="5"/>
                <c:lvl>
                  <c:pt idx="1">
                    <c:v>소기업</c:v>
                  </c:pt>
                  <c:pt idx="2">
                    <c:v>중기업</c:v>
                  </c:pt>
                  <c:pt idx="3">
                    <c:v>대기업</c:v>
                  </c:pt>
                  <c:pt idx="4">
                    <c:v>무응답</c:v>
                  </c:pt>
                </c:lvl>
                <c:lvl>
                  <c:pt idx="0">
                    <c:v>전체</c:v>
                  </c:pt>
                  <c:pt idx="1">
                    <c:v>기업규모</c:v>
                  </c:pt>
                </c:lvl>
              </c:multiLvlStrCache>
            </c:multiLvl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68.7</c:v>
                </c:pt>
                <c:pt idx="1">
                  <c:v>68</c:v>
                </c:pt>
                <c:pt idx="2">
                  <c:v>68.599999999999994</c:v>
                </c:pt>
                <c:pt idx="3">
                  <c:v>73.7</c:v>
                </c:pt>
                <c:pt idx="4">
                  <c:v>62.9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403-48A3-9246-4FA4398CB4D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0"/>
        <c:axId val="1916914512"/>
        <c:axId val="1916943888"/>
      </c:barChart>
      <c:catAx>
        <c:axId val="191691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16943888"/>
        <c:crosses val="autoZero"/>
        <c:auto val="1"/>
        <c:lblAlgn val="ctr"/>
        <c:lblOffset val="100"/>
        <c:noMultiLvlLbl val="0"/>
      </c:catAx>
      <c:valAx>
        <c:axId val="1916943888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1691451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2016년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wdUp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bg1"/>
                </a:bgClr>
              </a:pattFill>
              <a:ln w="9525" cap="flat" cmpd="sng" algn="ctr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2A8-4422-9976-73048E99B19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Sheet1!$A$2:$B$6</c:f>
              <c:multiLvlStrCache>
                <c:ptCount val="5"/>
                <c:lvl>
                  <c:pt idx="1">
                    <c:v>사원</c:v>
                  </c:pt>
                  <c:pt idx="2">
                    <c:v>중간관리자 등</c:v>
                  </c:pt>
                  <c:pt idx="3">
                    <c:v>임원</c:v>
                  </c:pt>
                  <c:pt idx="4">
                    <c:v>대표자</c:v>
                  </c:pt>
                </c:lvl>
                <c:lvl>
                  <c:pt idx="0">
                    <c:v>전체</c:v>
                  </c:pt>
                  <c:pt idx="1">
                    <c:v>직책</c:v>
                  </c:pt>
                </c:lvl>
              </c:multiLvlStrCache>
            </c:multiLvlStrRef>
          </c:cat>
          <c:val>
            <c:numRef>
              <c:f>Sheet1!$C$2:$C$6</c:f>
              <c:numCache>
                <c:formatCode>0.0</c:formatCode>
                <c:ptCount val="5"/>
                <c:pt idx="0" formatCode="General">
                  <c:v>73.599999999999994</c:v>
                </c:pt>
                <c:pt idx="1">
                  <c:v>66.8</c:v>
                </c:pt>
                <c:pt idx="2">
                  <c:v>73.2</c:v>
                </c:pt>
                <c:pt idx="3">
                  <c:v>73.400000000000006</c:v>
                </c:pt>
                <c:pt idx="4">
                  <c:v>79.5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2017년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pct90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chemeClr val="tx2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E01-4CF7-92F3-E9BBC1108974}"/>
              </c:ext>
            </c:extLst>
          </c:dPt>
          <c:dLbls>
            <c:dLbl>
              <c:idx val="2"/>
              <c:layout>
                <c:manualLayout>
                  <c:x val="0"/>
                  <c:y val="1.54738859289497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E01-4CF7-92F3-E9BBC110897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Sheet1!$A$2:$B$6</c:f>
              <c:multiLvlStrCache>
                <c:ptCount val="5"/>
                <c:lvl>
                  <c:pt idx="1">
                    <c:v>사원</c:v>
                  </c:pt>
                  <c:pt idx="2">
                    <c:v>중간관리자 등</c:v>
                  </c:pt>
                  <c:pt idx="3">
                    <c:v>임원</c:v>
                  </c:pt>
                  <c:pt idx="4">
                    <c:v>대표자</c:v>
                  </c:pt>
                </c:lvl>
                <c:lvl>
                  <c:pt idx="0">
                    <c:v>전체</c:v>
                  </c:pt>
                  <c:pt idx="1">
                    <c:v>직책</c:v>
                  </c:pt>
                </c:lvl>
              </c:multiLvlStrCache>
            </c:multiLvl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68.7</c:v>
                </c:pt>
                <c:pt idx="1">
                  <c:v>63.6</c:v>
                </c:pt>
                <c:pt idx="2">
                  <c:v>72.400000000000006</c:v>
                </c:pt>
                <c:pt idx="3">
                  <c:v>70.5</c:v>
                </c:pt>
                <c:pt idx="4">
                  <c:v>68.3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E01-4CF7-92F3-E9BBC110897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0"/>
        <c:axId val="1916942800"/>
        <c:axId val="1916941712"/>
      </c:barChart>
      <c:catAx>
        <c:axId val="1916942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16941712"/>
        <c:crosses val="autoZero"/>
        <c:auto val="1"/>
        <c:lblAlgn val="ctr"/>
        <c:lblOffset val="100"/>
        <c:noMultiLvlLbl val="0"/>
      </c:catAx>
      <c:valAx>
        <c:axId val="1916941712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1694280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2016년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wdUp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bg1"/>
                </a:bgClr>
              </a:pattFill>
              <a:ln w="9525" cap="flat" cmpd="sng" algn="ctr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B6D-4602-A035-29ADDE4146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Sheet1!$A$2:$B$5</c:f>
              <c:multiLvlStrCache>
                <c:ptCount val="4"/>
                <c:lvl>
                  <c:pt idx="0">
                    <c:v>평균 값</c:v>
                  </c:pt>
                  <c:pt idx="1">
                    <c:v>우수인재 양성</c:v>
                  </c:pt>
                  <c:pt idx="2">
                    <c:v>기여도</c:v>
                  </c:pt>
                  <c:pt idx="3">
                    <c:v>발전가능성</c:v>
                  </c:pt>
                </c:lvl>
                <c:lvl>
                  <c:pt idx="0">
                    <c:v>대학명망도 및 만족도</c:v>
                  </c:pt>
                </c:lvl>
              </c:multiLvlStrCache>
            </c:multiLvlStrRef>
          </c:cat>
          <c:val>
            <c:numRef>
              <c:f>Sheet1!$C$2:$C$5</c:f>
              <c:numCache>
                <c:formatCode>0.0</c:formatCode>
                <c:ptCount val="4"/>
                <c:pt idx="0" formatCode="General">
                  <c:v>74.900000000000006</c:v>
                </c:pt>
                <c:pt idx="1">
                  <c:v>75.599999999999994</c:v>
                </c:pt>
                <c:pt idx="2">
                  <c:v>72.900000000000006</c:v>
                </c:pt>
                <c:pt idx="3">
                  <c:v>76.400000000000006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2017년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pct90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chemeClr val="tx2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D93-4669-A215-D1A813B8E0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Sheet1!$A$2:$B$5</c:f>
              <c:multiLvlStrCache>
                <c:ptCount val="4"/>
                <c:lvl>
                  <c:pt idx="0">
                    <c:v>평균 값</c:v>
                  </c:pt>
                  <c:pt idx="1">
                    <c:v>우수인재 양성</c:v>
                  </c:pt>
                  <c:pt idx="2">
                    <c:v>기여도</c:v>
                  </c:pt>
                  <c:pt idx="3">
                    <c:v>발전가능성</c:v>
                  </c:pt>
                </c:lvl>
                <c:lvl>
                  <c:pt idx="0">
                    <c:v>대학명망도 및 만족도</c:v>
                  </c:pt>
                </c:lvl>
              </c:multiLvlStrCache>
            </c:multiLvl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68.7</c:v>
                </c:pt>
                <c:pt idx="1">
                  <c:v>69.2</c:v>
                </c:pt>
                <c:pt idx="2">
                  <c:v>65.2</c:v>
                </c:pt>
                <c:pt idx="3">
                  <c:v>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D93-4669-A215-D1A813B8E02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0"/>
        <c:axId val="1916918864"/>
        <c:axId val="1916939536"/>
      </c:barChart>
      <c:catAx>
        <c:axId val="191691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16939536"/>
        <c:crosses val="autoZero"/>
        <c:auto val="1"/>
        <c:lblAlgn val="ctr"/>
        <c:lblOffset val="100"/>
        <c:noMultiLvlLbl val="0"/>
      </c:catAx>
      <c:valAx>
        <c:axId val="1916939536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169188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2016년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wdUp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bg1"/>
                </a:bgClr>
              </a:pattFill>
              <a:ln w="9525" cap="flat" cmpd="sng" algn="ctr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4DF-44F1-990A-6EABF81BAF2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Sheet1!$A$2:$B$7</c:f>
              <c:multiLvlStrCache>
                <c:ptCount val="6"/>
                <c:lvl>
                  <c:pt idx="0">
                    <c:v>평균 값</c:v>
                  </c:pt>
                  <c:pt idx="1">
                    <c:v>홍보</c:v>
                  </c:pt>
                  <c:pt idx="2">
                    <c:v>밀착</c:v>
                  </c:pt>
                  <c:pt idx="3">
                    <c:v>전문역량</c:v>
                  </c:pt>
                  <c:pt idx="4">
                    <c:v>지원체계</c:v>
                  </c:pt>
                  <c:pt idx="5">
                    <c:v>채용 및 추천</c:v>
                  </c:pt>
                </c:lvl>
                <c:lvl>
                  <c:pt idx="0">
                    <c:v>산학협력 만족도</c:v>
                  </c:pt>
                </c:lvl>
              </c:multiLvlStrCache>
            </c:multiLvlStrRef>
          </c:cat>
          <c:val>
            <c:numRef>
              <c:f>Sheet1!$C$2:$C$7</c:f>
              <c:numCache>
                <c:formatCode>0.0</c:formatCode>
                <c:ptCount val="6"/>
                <c:pt idx="0">
                  <c:v>73.099999999999994</c:v>
                </c:pt>
                <c:pt idx="1">
                  <c:v>70.099999999999994</c:v>
                </c:pt>
                <c:pt idx="2">
                  <c:v>72.099999999999994</c:v>
                </c:pt>
                <c:pt idx="3">
                  <c:v>77.900000000000006</c:v>
                </c:pt>
                <c:pt idx="4">
                  <c:v>72.3</c:v>
                </c:pt>
                <c:pt idx="5">
                  <c:v>78.400000000000006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2017년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pct90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chemeClr val="tx2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BF7-4117-87D2-B1EED8F8CEB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Sheet1!$A$2:$B$7</c:f>
              <c:multiLvlStrCache>
                <c:ptCount val="6"/>
                <c:lvl>
                  <c:pt idx="0">
                    <c:v>평균 값</c:v>
                  </c:pt>
                  <c:pt idx="1">
                    <c:v>홍보</c:v>
                  </c:pt>
                  <c:pt idx="2">
                    <c:v>밀착</c:v>
                  </c:pt>
                  <c:pt idx="3">
                    <c:v>전문역량</c:v>
                  </c:pt>
                  <c:pt idx="4">
                    <c:v>지원체계</c:v>
                  </c:pt>
                  <c:pt idx="5">
                    <c:v>채용 및 추천</c:v>
                  </c:pt>
                </c:lvl>
                <c:lvl>
                  <c:pt idx="0">
                    <c:v>산학협력 만족도</c:v>
                  </c:pt>
                </c:lvl>
              </c:multiLvlStrCache>
            </c:multiLvl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68.599999999999994</c:v>
                </c:pt>
                <c:pt idx="1">
                  <c:v>61.7</c:v>
                </c:pt>
                <c:pt idx="2">
                  <c:v>64.900000000000006</c:v>
                </c:pt>
                <c:pt idx="3">
                  <c:v>74.099999999999994</c:v>
                </c:pt>
                <c:pt idx="4">
                  <c:v>65.7</c:v>
                </c:pt>
                <c:pt idx="5">
                  <c:v>74.599999999999994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BF7-4117-87D2-B1EED8F8CEB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0"/>
        <c:axId val="1916940624"/>
        <c:axId val="1916935184"/>
      </c:barChart>
      <c:catAx>
        <c:axId val="191694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16935184"/>
        <c:crosses val="autoZero"/>
        <c:auto val="1"/>
        <c:lblAlgn val="ctr"/>
        <c:lblOffset val="100"/>
        <c:noMultiLvlLbl val="0"/>
      </c:catAx>
      <c:valAx>
        <c:axId val="1916935184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1694062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A4CC07-A83B-4B64-B7D0-9EBC316A76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CF506596-6770-4E71-9138-346EF91B2485}">
      <dgm:prSet phldrT="[텍스트]" custT="1"/>
      <dgm:spPr>
        <a:solidFill>
          <a:schemeClr val="accent6"/>
        </a:solidFill>
      </dgm:spPr>
      <dgm:t>
        <a:bodyPr/>
        <a:lstStyle/>
        <a:p>
          <a:pPr latinLnBrk="1"/>
          <a:r>
            <a:rPr lang="ko-KR" altLang="en-US" sz="1400" b="1" dirty="0"/>
            <a:t>종합만족도</a:t>
          </a:r>
          <a:endParaRPr lang="en-US" altLang="ko-KR" sz="1400" b="1" dirty="0"/>
        </a:p>
        <a:p>
          <a:pPr latinLnBrk="1"/>
          <a:r>
            <a:rPr lang="en-US" altLang="ko-KR" sz="1400" b="1" dirty="0"/>
            <a:t>68.7</a:t>
          </a:r>
          <a:r>
            <a:rPr lang="ko-KR" altLang="en-US" sz="1400" b="1" dirty="0"/>
            <a:t>점</a:t>
          </a:r>
        </a:p>
      </dgm:t>
    </dgm:pt>
    <dgm:pt modelId="{D59146B3-FF95-447C-A447-DFCFF5E8A5DB}" type="parTrans" cxnId="{A998435F-06BF-4CAA-B96F-81145F48FFB4}">
      <dgm:prSet/>
      <dgm:spPr/>
      <dgm:t>
        <a:bodyPr/>
        <a:lstStyle/>
        <a:p>
          <a:pPr latinLnBrk="1"/>
          <a:endParaRPr lang="ko-KR" altLang="en-US" sz="1200"/>
        </a:p>
      </dgm:t>
    </dgm:pt>
    <dgm:pt modelId="{FF966935-776D-4766-9E9B-358F25BE248E}" type="sibTrans" cxnId="{A998435F-06BF-4CAA-B96F-81145F48FFB4}">
      <dgm:prSet/>
      <dgm:spPr/>
      <dgm:t>
        <a:bodyPr/>
        <a:lstStyle/>
        <a:p>
          <a:pPr latinLnBrk="1"/>
          <a:endParaRPr lang="ko-KR" altLang="en-US" sz="1200"/>
        </a:p>
      </dgm:t>
    </dgm:pt>
    <dgm:pt modelId="{A3E81E9F-7B98-4E0C-93E8-906D603842EE}">
      <dgm:prSet phldrT="[텍스트]" custT="1"/>
      <dgm:spPr>
        <a:solidFill>
          <a:schemeClr val="accent4"/>
        </a:solidFill>
      </dgm:spPr>
      <dgm:t>
        <a:bodyPr/>
        <a:lstStyle/>
        <a:p>
          <a:pPr latinLnBrk="1"/>
          <a:r>
            <a:rPr lang="ko-KR" altLang="en-US" sz="1200" b="1" dirty="0"/>
            <a:t>대학명망도</a:t>
          </a:r>
          <a:r>
            <a:rPr lang="en-US" altLang="ko-KR" sz="1200" b="1" dirty="0"/>
            <a:t>/</a:t>
          </a:r>
          <a:r>
            <a:rPr lang="ko-KR" altLang="en-US" sz="1200" b="1" dirty="0"/>
            <a:t>만족도</a:t>
          </a:r>
          <a:endParaRPr lang="en-US" altLang="ko-KR" sz="1200" b="1" dirty="0"/>
        </a:p>
        <a:p>
          <a:pPr latinLnBrk="1"/>
          <a:r>
            <a:rPr lang="en-US" altLang="ko-KR" sz="1200" b="1" dirty="0"/>
            <a:t>68.7</a:t>
          </a:r>
          <a:r>
            <a:rPr lang="ko-KR" altLang="en-US" sz="1200" b="1" dirty="0"/>
            <a:t>점</a:t>
          </a:r>
        </a:p>
      </dgm:t>
    </dgm:pt>
    <dgm:pt modelId="{A8DA0163-79ED-46C5-9A05-A7E503A69733}" type="parTrans" cxnId="{9DCBF9A5-575A-434F-A077-3C06E4F78A6A}">
      <dgm:prSet/>
      <dgm:spPr/>
      <dgm:t>
        <a:bodyPr/>
        <a:lstStyle/>
        <a:p>
          <a:pPr latinLnBrk="1"/>
          <a:endParaRPr lang="ko-KR" altLang="en-US" sz="1200"/>
        </a:p>
      </dgm:t>
    </dgm:pt>
    <dgm:pt modelId="{0763C8A0-6F2D-42E6-A7B0-CA7708AE97FA}" type="sibTrans" cxnId="{9DCBF9A5-575A-434F-A077-3C06E4F78A6A}">
      <dgm:prSet/>
      <dgm:spPr/>
      <dgm:t>
        <a:bodyPr/>
        <a:lstStyle/>
        <a:p>
          <a:pPr latinLnBrk="1"/>
          <a:endParaRPr lang="ko-KR" altLang="en-US" sz="1200"/>
        </a:p>
      </dgm:t>
    </dgm:pt>
    <dgm:pt modelId="{AB840EE5-FC78-425E-95AC-D85E0422A1B9}">
      <dgm:prSet phldrT="[텍스트]" custT="1"/>
      <dgm:spPr>
        <a:solidFill>
          <a:schemeClr val="accent4"/>
        </a:solidFill>
      </dgm:spPr>
      <dgm:t>
        <a:bodyPr/>
        <a:lstStyle/>
        <a:p>
          <a:pPr latinLnBrk="1"/>
          <a:r>
            <a:rPr lang="ko-KR" altLang="en-US" sz="1200" b="1" dirty="0"/>
            <a:t>산학협력 만족도</a:t>
          </a:r>
          <a:endParaRPr lang="en-US" altLang="ko-KR" sz="1200" b="1" dirty="0"/>
        </a:p>
        <a:p>
          <a:pPr latinLnBrk="1"/>
          <a:r>
            <a:rPr lang="en-US" altLang="ko-KR" sz="1200" b="1" dirty="0"/>
            <a:t>68.6</a:t>
          </a:r>
          <a:r>
            <a:rPr lang="ko-KR" altLang="en-US" sz="1200" b="1" dirty="0"/>
            <a:t>점</a:t>
          </a:r>
        </a:p>
      </dgm:t>
    </dgm:pt>
    <dgm:pt modelId="{B60DB2E3-8C71-4FB8-8B60-7A19A1FA3A26}" type="parTrans" cxnId="{DBBD2326-7E40-474F-9BEC-6DB7932D0831}">
      <dgm:prSet/>
      <dgm:spPr/>
      <dgm:t>
        <a:bodyPr/>
        <a:lstStyle/>
        <a:p>
          <a:pPr latinLnBrk="1"/>
          <a:endParaRPr lang="ko-KR" altLang="en-US" sz="1200"/>
        </a:p>
      </dgm:t>
    </dgm:pt>
    <dgm:pt modelId="{F22D37B1-A7E4-42AB-A975-32CBA66173C0}" type="sibTrans" cxnId="{DBBD2326-7E40-474F-9BEC-6DB7932D0831}">
      <dgm:prSet/>
      <dgm:spPr/>
      <dgm:t>
        <a:bodyPr/>
        <a:lstStyle/>
        <a:p>
          <a:pPr latinLnBrk="1"/>
          <a:endParaRPr lang="ko-KR" altLang="en-US" sz="1200"/>
        </a:p>
      </dgm:t>
    </dgm:pt>
    <dgm:pt modelId="{15124EBD-EE90-4F89-B31F-446A56AB2284}">
      <dgm:prSet custT="1"/>
      <dgm:spPr>
        <a:solidFill>
          <a:schemeClr val="accent1"/>
        </a:solidFill>
      </dgm:spPr>
      <dgm:t>
        <a:bodyPr/>
        <a:lstStyle/>
        <a:p>
          <a:pPr latinLnBrk="1"/>
          <a:r>
            <a:rPr lang="ko-KR" altLang="en-US" sz="1200" dirty="0"/>
            <a:t>우수인재 양성</a:t>
          </a:r>
          <a:endParaRPr lang="en-US" altLang="ko-KR" sz="1200" dirty="0"/>
        </a:p>
        <a:p>
          <a:pPr latinLnBrk="1"/>
          <a:r>
            <a:rPr lang="en-US" altLang="ko-KR" sz="1200" dirty="0"/>
            <a:t>69.2</a:t>
          </a:r>
          <a:r>
            <a:rPr lang="ko-KR" altLang="en-US" sz="1200" dirty="0"/>
            <a:t>점</a:t>
          </a:r>
        </a:p>
      </dgm:t>
    </dgm:pt>
    <dgm:pt modelId="{1262CA2B-F102-4AB2-B167-2058C4C710D1}" type="parTrans" cxnId="{CDA4BB6C-14DD-4876-AC1B-54E3D7871337}">
      <dgm:prSet/>
      <dgm:spPr/>
      <dgm:t>
        <a:bodyPr/>
        <a:lstStyle/>
        <a:p>
          <a:pPr latinLnBrk="1"/>
          <a:endParaRPr lang="ko-KR" altLang="en-US" sz="1200"/>
        </a:p>
      </dgm:t>
    </dgm:pt>
    <dgm:pt modelId="{199B7FB2-9ABA-45D3-A163-4D7931152E88}" type="sibTrans" cxnId="{CDA4BB6C-14DD-4876-AC1B-54E3D7871337}">
      <dgm:prSet/>
      <dgm:spPr/>
      <dgm:t>
        <a:bodyPr/>
        <a:lstStyle/>
        <a:p>
          <a:pPr latinLnBrk="1"/>
          <a:endParaRPr lang="ko-KR" altLang="en-US" sz="1200"/>
        </a:p>
      </dgm:t>
    </dgm:pt>
    <dgm:pt modelId="{C31C1727-3C7C-49E4-97FE-FC7F2BBEBFD5}">
      <dgm:prSet custT="1"/>
      <dgm:spPr>
        <a:solidFill>
          <a:schemeClr val="accent1"/>
        </a:solidFill>
      </dgm:spPr>
      <dgm:t>
        <a:bodyPr/>
        <a:lstStyle/>
        <a:p>
          <a:pPr latinLnBrk="1"/>
          <a:r>
            <a:rPr lang="ko-KR" altLang="en-US" sz="1200" dirty="0"/>
            <a:t>기여도</a:t>
          </a:r>
          <a:endParaRPr lang="en-US" altLang="ko-KR" sz="1200" dirty="0"/>
        </a:p>
        <a:p>
          <a:pPr latinLnBrk="1"/>
          <a:r>
            <a:rPr lang="en-US" altLang="ko-KR" sz="1200" dirty="0"/>
            <a:t>65.2</a:t>
          </a:r>
          <a:r>
            <a:rPr lang="ko-KR" altLang="en-US" sz="1200" dirty="0"/>
            <a:t>점</a:t>
          </a:r>
        </a:p>
      </dgm:t>
    </dgm:pt>
    <dgm:pt modelId="{260B45AD-BDA5-4553-A82D-4088E70437E2}" type="parTrans" cxnId="{7C4A5C2E-0B45-48DF-8748-C8A92AD8DFF6}">
      <dgm:prSet/>
      <dgm:spPr/>
      <dgm:t>
        <a:bodyPr/>
        <a:lstStyle/>
        <a:p>
          <a:pPr latinLnBrk="1"/>
          <a:endParaRPr lang="ko-KR" altLang="en-US" sz="1200"/>
        </a:p>
      </dgm:t>
    </dgm:pt>
    <dgm:pt modelId="{078ECF49-6873-4D20-B7D7-6AB89095E780}" type="sibTrans" cxnId="{7C4A5C2E-0B45-48DF-8748-C8A92AD8DFF6}">
      <dgm:prSet/>
      <dgm:spPr/>
      <dgm:t>
        <a:bodyPr/>
        <a:lstStyle/>
        <a:p>
          <a:pPr latinLnBrk="1"/>
          <a:endParaRPr lang="ko-KR" altLang="en-US" sz="1200"/>
        </a:p>
      </dgm:t>
    </dgm:pt>
    <dgm:pt modelId="{9ABC0351-C2B2-462F-A40D-3E34DE7F57D1}">
      <dgm:prSet custT="1"/>
      <dgm:spPr>
        <a:solidFill>
          <a:schemeClr val="accent1"/>
        </a:solidFill>
      </dgm:spPr>
      <dgm:t>
        <a:bodyPr/>
        <a:lstStyle/>
        <a:p>
          <a:pPr latinLnBrk="1"/>
          <a:r>
            <a:rPr lang="ko-KR" altLang="en-US" sz="1200" dirty="0"/>
            <a:t>발전가능성</a:t>
          </a:r>
          <a:endParaRPr lang="en-US" altLang="ko-KR" sz="1200" dirty="0"/>
        </a:p>
        <a:p>
          <a:pPr latinLnBrk="1"/>
          <a:r>
            <a:rPr lang="en-US" altLang="ko-KR" sz="1200" dirty="0"/>
            <a:t>73.0</a:t>
          </a:r>
          <a:r>
            <a:rPr lang="ko-KR" altLang="en-US" sz="1200" dirty="0"/>
            <a:t>점</a:t>
          </a:r>
        </a:p>
      </dgm:t>
    </dgm:pt>
    <dgm:pt modelId="{B866E4B3-8F8E-4E5A-848B-F1C9AF7C35EF}" type="parTrans" cxnId="{45B3475F-2894-4863-BBDA-3EF3FB28370D}">
      <dgm:prSet/>
      <dgm:spPr/>
      <dgm:t>
        <a:bodyPr/>
        <a:lstStyle/>
        <a:p>
          <a:pPr latinLnBrk="1"/>
          <a:endParaRPr lang="ko-KR" altLang="en-US" sz="1200"/>
        </a:p>
      </dgm:t>
    </dgm:pt>
    <dgm:pt modelId="{374511CC-AF74-43F5-86B7-591414F99957}" type="sibTrans" cxnId="{45B3475F-2894-4863-BBDA-3EF3FB28370D}">
      <dgm:prSet/>
      <dgm:spPr/>
      <dgm:t>
        <a:bodyPr/>
        <a:lstStyle/>
        <a:p>
          <a:pPr latinLnBrk="1"/>
          <a:endParaRPr lang="ko-KR" altLang="en-US" sz="1200"/>
        </a:p>
      </dgm:t>
    </dgm:pt>
    <dgm:pt modelId="{C7DDF624-CA0A-42F9-9D3A-93D95B41E596}">
      <dgm:prSet custT="1"/>
      <dgm:spPr>
        <a:solidFill>
          <a:schemeClr val="accent1"/>
        </a:solidFill>
      </dgm:spPr>
      <dgm:t>
        <a:bodyPr/>
        <a:lstStyle/>
        <a:p>
          <a:pPr latinLnBrk="1"/>
          <a:r>
            <a:rPr lang="ko-KR" altLang="en-US" sz="1200" dirty="0"/>
            <a:t>홍보</a:t>
          </a:r>
          <a:endParaRPr lang="en-US" altLang="ko-KR" sz="1200" dirty="0"/>
        </a:p>
        <a:p>
          <a:pPr latinLnBrk="1"/>
          <a:r>
            <a:rPr lang="en-US" altLang="ko-KR" sz="1200" dirty="0"/>
            <a:t>61.7</a:t>
          </a:r>
          <a:r>
            <a:rPr lang="ko-KR" altLang="en-US" sz="1200" dirty="0"/>
            <a:t>점</a:t>
          </a:r>
        </a:p>
      </dgm:t>
    </dgm:pt>
    <dgm:pt modelId="{9CB1E56F-876D-4BD5-AA36-923C1ECDD440}" type="parTrans" cxnId="{E6ED6540-7CA4-4891-A062-0ACC131B5935}">
      <dgm:prSet/>
      <dgm:spPr/>
      <dgm:t>
        <a:bodyPr/>
        <a:lstStyle/>
        <a:p>
          <a:pPr latinLnBrk="1"/>
          <a:endParaRPr lang="ko-KR" altLang="en-US" sz="1200"/>
        </a:p>
      </dgm:t>
    </dgm:pt>
    <dgm:pt modelId="{5F3E610A-05B1-4217-8D46-BDDF3C6CA81A}" type="sibTrans" cxnId="{E6ED6540-7CA4-4891-A062-0ACC131B5935}">
      <dgm:prSet/>
      <dgm:spPr/>
      <dgm:t>
        <a:bodyPr/>
        <a:lstStyle/>
        <a:p>
          <a:pPr latinLnBrk="1"/>
          <a:endParaRPr lang="ko-KR" altLang="en-US" sz="1200"/>
        </a:p>
      </dgm:t>
    </dgm:pt>
    <dgm:pt modelId="{31449CB7-B9BC-4E88-9860-019050A006CE}">
      <dgm:prSet custT="1"/>
      <dgm:spPr>
        <a:solidFill>
          <a:schemeClr val="accent1"/>
        </a:solidFill>
      </dgm:spPr>
      <dgm:t>
        <a:bodyPr/>
        <a:lstStyle/>
        <a:p>
          <a:pPr latinLnBrk="1"/>
          <a:r>
            <a:rPr lang="ko-KR" altLang="en-US" sz="1200" dirty="0"/>
            <a:t>전문역량</a:t>
          </a:r>
          <a:endParaRPr lang="en-US" altLang="ko-KR" sz="1200" dirty="0"/>
        </a:p>
        <a:p>
          <a:pPr latinLnBrk="1"/>
          <a:r>
            <a:rPr lang="en-US" altLang="ko-KR" sz="1200" dirty="0"/>
            <a:t>74.1</a:t>
          </a:r>
          <a:r>
            <a:rPr lang="ko-KR" altLang="en-US" sz="1200" dirty="0"/>
            <a:t>점</a:t>
          </a:r>
        </a:p>
      </dgm:t>
    </dgm:pt>
    <dgm:pt modelId="{A31E4A56-68D2-4836-9686-75F8F9512495}" type="parTrans" cxnId="{0D3D5507-3563-4BEB-8E5D-80BC58B31911}">
      <dgm:prSet/>
      <dgm:spPr/>
      <dgm:t>
        <a:bodyPr/>
        <a:lstStyle/>
        <a:p>
          <a:pPr latinLnBrk="1"/>
          <a:endParaRPr lang="ko-KR" altLang="en-US" sz="1200"/>
        </a:p>
      </dgm:t>
    </dgm:pt>
    <dgm:pt modelId="{E600B094-0DCC-4A46-B3E0-82A4A77892C9}" type="sibTrans" cxnId="{0D3D5507-3563-4BEB-8E5D-80BC58B31911}">
      <dgm:prSet/>
      <dgm:spPr/>
      <dgm:t>
        <a:bodyPr/>
        <a:lstStyle/>
        <a:p>
          <a:pPr latinLnBrk="1"/>
          <a:endParaRPr lang="ko-KR" altLang="en-US" sz="1200"/>
        </a:p>
      </dgm:t>
    </dgm:pt>
    <dgm:pt modelId="{C1CD369B-2467-4462-8213-B5AD90BB55B6}">
      <dgm:prSet custT="1"/>
      <dgm:spPr>
        <a:solidFill>
          <a:schemeClr val="accent1"/>
        </a:solidFill>
      </dgm:spPr>
      <dgm:t>
        <a:bodyPr/>
        <a:lstStyle/>
        <a:p>
          <a:pPr latinLnBrk="1"/>
          <a:r>
            <a:rPr lang="ko-KR" altLang="en-US" sz="1200" dirty="0"/>
            <a:t>지원체계</a:t>
          </a:r>
          <a:endParaRPr lang="en-US" altLang="ko-KR" sz="1200" dirty="0"/>
        </a:p>
        <a:p>
          <a:pPr latinLnBrk="1"/>
          <a:r>
            <a:rPr lang="en-US" altLang="ko-KR" sz="1200" dirty="0"/>
            <a:t>65.7</a:t>
          </a:r>
          <a:r>
            <a:rPr lang="ko-KR" altLang="en-US" sz="1200" dirty="0"/>
            <a:t>점</a:t>
          </a:r>
        </a:p>
      </dgm:t>
    </dgm:pt>
    <dgm:pt modelId="{66A8023A-3C36-4302-885E-01AE2194070D}" type="parTrans" cxnId="{A61C5FA1-8FC4-4C4E-A706-DC2E8EAAB00D}">
      <dgm:prSet/>
      <dgm:spPr/>
      <dgm:t>
        <a:bodyPr/>
        <a:lstStyle/>
        <a:p>
          <a:pPr latinLnBrk="1"/>
          <a:endParaRPr lang="ko-KR" altLang="en-US" sz="1200"/>
        </a:p>
      </dgm:t>
    </dgm:pt>
    <dgm:pt modelId="{1514E993-F375-4F2B-8A8B-D4885727DB81}" type="sibTrans" cxnId="{A61C5FA1-8FC4-4C4E-A706-DC2E8EAAB00D}">
      <dgm:prSet/>
      <dgm:spPr/>
      <dgm:t>
        <a:bodyPr/>
        <a:lstStyle/>
        <a:p>
          <a:pPr latinLnBrk="1"/>
          <a:endParaRPr lang="ko-KR" altLang="en-US" sz="1200"/>
        </a:p>
      </dgm:t>
    </dgm:pt>
    <dgm:pt modelId="{C21BC614-A838-45EB-8AAF-EC866DDA831E}">
      <dgm:prSet custT="1"/>
      <dgm:spPr>
        <a:solidFill>
          <a:schemeClr val="accent1"/>
        </a:solidFill>
      </dgm:spPr>
      <dgm:t>
        <a:bodyPr/>
        <a:lstStyle/>
        <a:p>
          <a:pPr latinLnBrk="1"/>
          <a:r>
            <a:rPr lang="ko-KR" altLang="en-US" sz="1200" dirty="0"/>
            <a:t>밀착</a:t>
          </a:r>
          <a:endParaRPr lang="en-US" altLang="ko-KR" sz="1200" dirty="0"/>
        </a:p>
        <a:p>
          <a:pPr latinLnBrk="1"/>
          <a:r>
            <a:rPr lang="en-US" altLang="ko-KR" sz="1200" dirty="0"/>
            <a:t>64.9</a:t>
          </a:r>
          <a:r>
            <a:rPr lang="ko-KR" altLang="en-US" sz="1200" dirty="0"/>
            <a:t>점</a:t>
          </a:r>
        </a:p>
      </dgm:t>
    </dgm:pt>
    <dgm:pt modelId="{B9C8B6A1-C392-46E5-9BD7-910CC7B3D604}" type="parTrans" cxnId="{6560B016-BD8F-49E0-BC99-F86CC84759B7}">
      <dgm:prSet/>
      <dgm:spPr/>
      <dgm:t>
        <a:bodyPr/>
        <a:lstStyle/>
        <a:p>
          <a:pPr latinLnBrk="1"/>
          <a:endParaRPr lang="ko-KR" altLang="en-US" sz="1200"/>
        </a:p>
      </dgm:t>
    </dgm:pt>
    <dgm:pt modelId="{54F74540-C07C-472B-BE25-26BAFBEEE46C}" type="sibTrans" cxnId="{6560B016-BD8F-49E0-BC99-F86CC84759B7}">
      <dgm:prSet/>
      <dgm:spPr/>
      <dgm:t>
        <a:bodyPr/>
        <a:lstStyle/>
        <a:p>
          <a:pPr latinLnBrk="1"/>
          <a:endParaRPr lang="ko-KR" altLang="en-US" sz="1200"/>
        </a:p>
      </dgm:t>
    </dgm:pt>
    <dgm:pt modelId="{898DE6B8-EAA4-41B9-907A-EAED7B6DC051}">
      <dgm:prSet custT="1"/>
      <dgm:spPr>
        <a:solidFill>
          <a:schemeClr val="accent1"/>
        </a:solidFill>
      </dgm:spPr>
      <dgm:t>
        <a:bodyPr/>
        <a:lstStyle/>
        <a:p>
          <a:pPr latinLnBrk="1"/>
          <a:r>
            <a:rPr lang="ko-KR" altLang="en-US" sz="1200" dirty="0"/>
            <a:t>채용 및 추천</a:t>
          </a:r>
          <a:endParaRPr lang="en-US" altLang="ko-KR" sz="1200" dirty="0"/>
        </a:p>
        <a:p>
          <a:pPr latinLnBrk="1"/>
          <a:r>
            <a:rPr lang="en-US" altLang="ko-KR" sz="1200" dirty="0"/>
            <a:t>74.6</a:t>
          </a:r>
          <a:r>
            <a:rPr lang="ko-KR" altLang="en-US" sz="1200" dirty="0"/>
            <a:t>점</a:t>
          </a:r>
        </a:p>
      </dgm:t>
    </dgm:pt>
    <dgm:pt modelId="{548A987C-B137-4E67-B1D4-64543A7AD1B6}" type="parTrans" cxnId="{CD54421C-A16D-4547-9ED3-89381D5EA4D4}">
      <dgm:prSet/>
      <dgm:spPr/>
      <dgm:t>
        <a:bodyPr/>
        <a:lstStyle/>
        <a:p>
          <a:pPr latinLnBrk="1"/>
          <a:endParaRPr lang="ko-KR" altLang="en-US" sz="1200"/>
        </a:p>
      </dgm:t>
    </dgm:pt>
    <dgm:pt modelId="{C3863AAB-2718-41C8-A2D3-2D8D8220C946}" type="sibTrans" cxnId="{CD54421C-A16D-4547-9ED3-89381D5EA4D4}">
      <dgm:prSet/>
      <dgm:spPr/>
      <dgm:t>
        <a:bodyPr/>
        <a:lstStyle/>
        <a:p>
          <a:pPr latinLnBrk="1"/>
          <a:endParaRPr lang="ko-KR" altLang="en-US" sz="1200"/>
        </a:p>
      </dgm:t>
    </dgm:pt>
    <dgm:pt modelId="{4358CEE4-5754-4D46-9829-C47B25E56B78}" type="pres">
      <dgm:prSet presAssocID="{A9A4CC07-A83B-4B64-B7D0-9EBC316A76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E1065B9-54DB-4566-96D1-B5CABA82C68C}" type="pres">
      <dgm:prSet presAssocID="{CF506596-6770-4E71-9138-346EF91B2485}" presName="hierRoot1" presStyleCnt="0">
        <dgm:presLayoutVars>
          <dgm:hierBranch/>
        </dgm:presLayoutVars>
      </dgm:prSet>
      <dgm:spPr/>
    </dgm:pt>
    <dgm:pt modelId="{415E92D6-8B16-40AC-B87C-5B697D759471}" type="pres">
      <dgm:prSet presAssocID="{CF506596-6770-4E71-9138-346EF91B2485}" presName="rootComposite1" presStyleCnt="0"/>
      <dgm:spPr/>
    </dgm:pt>
    <dgm:pt modelId="{6935544D-4E0F-4F62-8736-6994CD537942}" type="pres">
      <dgm:prSet presAssocID="{CF506596-6770-4E71-9138-346EF91B2485}" presName="rootText1" presStyleLbl="node0" presStyleIdx="0" presStyleCnt="1" custScaleX="121000" custScaleY="110000" custLinFactNeighborX="18657" custLinFactNeighborY="2272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C5C3950-E8B0-467C-8BDC-DF1FD4F0A07F}" type="pres">
      <dgm:prSet presAssocID="{CF506596-6770-4E71-9138-346EF91B2485}" presName="rootConnector1" presStyleLbl="node1" presStyleIdx="0" presStyleCnt="0"/>
      <dgm:spPr/>
      <dgm:t>
        <a:bodyPr/>
        <a:lstStyle/>
        <a:p>
          <a:pPr latinLnBrk="1"/>
          <a:endParaRPr lang="ko-KR" altLang="en-US"/>
        </a:p>
      </dgm:t>
    </dgm:pt>
    <dgm:pt modelId="{65F10729-B716-4D8F-B3C6-5E2C46B20DA7}" type="pres">
      <dgm:prSet presAssocID="{CF506596-6770-4E71-9138-346EF91B2485}" presName="hierChild2" presStyleCnt="0"/>
      <dgm:spPr/>
    </dgm:pt>
    <dgm:pt modelId="{327BEB79-77CF-47FD-A7CA-8245D7DA8DCC}" type="pres">
      <dgm:prSet presAssocID="{A8DA0163-79ED-46C5-9A05-A7E503A69733}" presName="Name35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4C1800B3-E264-4079-AF09-3225B9A5742A}" type="pres">
      <dgm:prSet presAssocID="{A3E81E9F-7B98-4E0C-93E8-906D603842EE}" presName="hierRoot2" presStyleCnt="0">
        <dgm:presLayoutVars>
          <dgm:hierBranch val="l"/>
        </dgm:presLayoutVars>
      </dgm:prSet>
      <dgm:spPr/>
    </dgm:pt>
    <dgm:pt modelId="{3DC25C05-92F2-407C-A1EA-F1D5B20CDF38}" type="pres">
      <dgm:prSet presAssocID="{A3E81E9F-7B98-4E0C-93E8-906D603842EE}" presName="rootComposite" presStyleCnt="0"/>
      <dgm:spPr/>
    </dgm:pt>
    <dgm:pt modelId="{DE083E13-C921-47BE-ADC9-F2E500C26F34}" type="pres">
      <dgm:prSet presAssocID="{A3E81E9F-7B98-4E0C-93E8-906D603842EE}" presName="rootText" presStyleLbl="node2" presStyleIdx="0" presStyleCnt="2" custScaleX="110000" custLinFactNeighborX="-79389" custLinFactNeighborY="27403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384AD77-333B-44F2-A1C9-A42E08244542}" type="pres">
      <dgm:prSet presAssocID="{A3E81E9F-7B98-4E0C-93E8-906D603842EE}" presName="rootConnector" presStyleLbl="node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3D377A2F-08A9-4829-BEA7-5041DE0BBE7F}" type="pres">
      <dgm:prSet presAssocID="{A3E81E9F-7B98-4E0C-93E8-906D603842EE}" presName="hierChild4" presStyleCnt="0"/>
      <dgm:spPr/>
    </dgm:pt>
    <dgm:pt modelId="{9735CC1F-624B-4529-A3C9-39CE0B661FA2}" type="pres">
      <dgm:prSet presAssocID="{1262CA2B-F102-4AB2-B167-2058C4C710D1}" presName="Name50" presStyleLbl="parChTrans1D3" presStyleIdx="0" presStyleCnt="8"/>
      <dgm:spPr/>
      <dgm:t>
        <a:bodyPr/>
        <a:lstStyle/>
        <a:p>
          <a:pPr latinLnBrk="1"/>
          <a:endParaRPr lang="ko-KR" altLang="en-US"/>
        </a:p>
      </dgm:t>
    </dgm:pt>
    <dgm:pt modelId="{6D7E6DE5-7742-465F-BEC3-B3A43D0B3467}" type="pres">
      <dgm:prSet presAssocID="{15124EBD-EE90-4F89-B31F-446A56AB2284}" presName="hierRoot2" presStyleCnt="0">
        <dgm:presLayoutVars>
          <dgm:hierBranch val="init"/>
        </dgm:presLayoutVars>
      </dgm:prSet>
      <dgm:spPr/>
    </dgm:pt>
    <dgm:pt modelId="{7361AAD7-71A5-49A1-8F3C-92725AEFC1E0}" type="pres">
      <dgm:prSet presAssocID="{15124EBD-EE90-4F89-B31F-446A56AB2284}" presName="rootComposite" presStyleCnt="0"/>
      <dgm:spPr/>
    </dgm:pt>
    <dgm:pt modelId="{2FBBDA90-03F5-4CFF-975A-80A5653E8771}" type="pres">
      <dgm:prSet presAssocID="{15124EBD-EE90-4F89-B31F-446A56AB2284}" presName="rootText" presStyleLbl="node3" presStyleIdx="0" presStyleCnt="8" custLinFactX="-4756" custLinFactNeighborX="-100000" custLinFactNeighborY="1448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76738D5-3F85-4BA0-AE16-843714B2CA03}" type="pres">
      <dgm:prSet presAssocID="{15124EBD-EE90-4F89-B31F-446A56AB2284}" presName="rootConnector" presStyleLbl="node3" presStyleIdx="0" presStyleCnt="8"/>
      <dgm:spPr/>
      <dgm:t>
        <a:bodyPr/>
        <a:lstStyle/>
        <a:p>
          <a:pPr latinLnBrk="1"/>
          <a:endParaRPr lang="ko-KR" altLang="en-US"/>
        </a:p>
      </dgm:t>
    </dgm:pt>
    <dgm:pt modelId="{905F0B0B-019D-4E3E-B6C0-753477A7644B}" type="pres">
      <dgm:prSet presAssocID="{15124EBD-EE90-4F89-B31F-446A56AB2284}" presName="hierChild4" presStyleCnt="0"/>
      <dgm:spPr/>
    </dgm:pt>
    <dgm:pt modelId="{5EE2D3C8-ABEF-485F-A21A-EB8A8FB75B17}" type="pres">
      <dgm:prSet presAssocID="{15124EBD-EE90-4F89-B31F-446A56AB2284}" presName="hierChild5" presStyleCnt="0"/>
      <dgm:spPr/>
    </dgm:pt>
    <dgm:pt modelId="{4200A7EA-DB7E-4491-B6DB-C3EC28B8E205}" type="pres">
      <dgm:prSet presAssocID="{260B45AD-BDA5-4553-A82D-4088E70437E2}" presName="Name50" presStyleLbl="parChTrans1D3" presStyleIdx="1" presStyleCnt="8"/>
      <dgm:spPr/>
      <dgm:t>
        <a:bodyPr/>
        <a:lstStyle/>
        <a:p>
          <a:pPr latinLnBrk="1"/>
          <a:endParaRPr lang="ko-KR" altLang="en-US"/>
        </a:p>
      </dgm:t>
    </dgm:pt>
    <dgm:pt modelId="{C1BFB910-EEF0-45DF-B8B1-A99A5308A53D}" type="pres">
      <dgm:prSet presAssocID="{C31C1727-3C7C-49E4-97FE-FC7F2BBEBFD5}" presName="hierRoot2" presStyleCnt="0">
        <dgm:presLayoutVars>
          <dgm:hierBranch val="init"/>
        </dgm:presLayoutVars>
      </dgm:prSet>
      <dgm:spPr/>
    </dgm:pt>
    <dgm:pt modelId="{476CCC98-B10D-4479-9102-F5C7D3A7D666}" type="pres">
      <dgm:prSet presAssocID="{C31C1727-3C7C-49E4-97FE-FC7F2BBEBFD5}" presName="rootComposite" presStyleCnt="0"/>
      <dgm:spPr/>
    </dgm:pt>
    <dgm:pt modelId="{FAE96E4A-A49A-4194-8552-350CA94BD4C1}" type="pres">
      <dgm:prSet presAssocID="{C31C1727-3C7C-49E4-97FE-FC7F2BBEBFD5}" presName="rootText" presStyleLbl="node3" presStyleIdx="1" presStyleCnt="8" custLinFactX="-4756" custLinFactNeighborX="-100000" custLinFactNeighborY="-431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8F8616C-EDE4-40A3-A1E5-04D631848A32}" type="pres">
      <dgm:prSet presAssocID="{C31C1727-3C7C-49E4-97FE-FC7F2BBEBFD5}" presName="rootConnector" presStyleLbl="node3" presStyleIdx="1" presStyleCnt="8"/>
      <dgm:spPr/>
      <dgm:t>
        <a:bodyPr/>
        <a:lstStyle/>
        <a:p>
          <a:pPr latinLnBrk="1"/>
          <a:endParaRPr lang="ko-KR" altLang="en-US"/>
        </a:p>
      </dgm:t>
    </dgm:pt>
    <dgm:pt modelId="{C68C1E18-D6C9-4CD8-A585-DEAB522492B2}" type="pres">
      <dgm:prSet presAssocID="{C31C1727-3C7C-49E4-97FE-FC7F2BBEBFD5}" presName="hierChild4" presStyleCnt="0"/>
      <dgm:spPr/>
    </dgm:pt>
    <dgm:pt modelId="{7855CEEF-C786-405C-ADC6-02A97FB5540A}" type="pres">
      <dgm:prSet presAssocID="{C31C1727-3C7C-49E4-97FE-FC7F2BBEBFD5}" presName="hierChild5" presStyleCnt="0"/>
      <dgm:spPr/>
    </dgm:pt>
    <dgm:pt modelId="{B5277615-F392-48FA-9988-CFA94A10A87C}" type="pres">
      <dgm:prSet presAssocID="{B866E4B3-8F8E-4E5A-848B-F1C9AF7C35EF}" presName="Name50" presStyleLbl="parChTrans1D3" presStyleIdx="2" presStyleCnt="8"/>
      <dgm:spPr/>
      <dgm:t>
        <a:bodyPr/>
        <a:lstStyle/>
        <a:p>
          <a:pPr latinLnBrk="1"/>
          <a:endParaRPr lang="ko-KR" altLang="en-US"/>
        </a:p>
      </dgm:t>
    </dgm:pt>
    <dgm:pt modelId="{37830FA3-3561-4A6A-BFD1-948B3C1F07A3}" type="pres">
      <dgm:prSet presAssocID="{9ABC0351-C2B2-462F-A40D-3E34DE7F57D1}" presName="hierRoot2" presStyleCnt="0">
        <dgm:presLayoutVars>
          <dgm:hierBranch val="init"/>
        </dgm:presLayoutVars>
      </dgm:prSet>
      <dgm:spPr/>
    </dgm:pt>
    <dgm:pt modelId="{87180E82-E809-4D21-AAC3-05097F0AE87D}" type="pres">
      <dgm:prSet presAssocID="{9ABC0351-C2B2-462F-A40D-3E34DE7F57D1}" presName="rootComposite" presStyleCnt="0"/>
      <dgm:spPr/>
    </dgm:pt>
    <dgm:pt modelId="{EAAB115C-CAD7-409F-92D2-5B45C1437685}" type="pres">
      <dgm:prSet presAssocID="{9ABC0351-C2B2-462F-A40D-3E34DE7F57D1}" presName="rootText" presStyleLbl="node3" presStyleIdx="2" presStyleCnt="8" custLinFactX="-4756" custLinFactNeighborX="-100000" custLinFactNeighborY="-2046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4CAFF48-C5F8-4183-BE72-C71ED6156A12}" type="pres">
      <dgm:prSet presAssocID="{9ABC0351-C2B2-462F-A40D-3E34DE7F57D1}" presName="rootConnector" presStyleLbl="node3" presStyleIdx="2" presStyleCnt="8"/>
      <dgm:spPr/>
      <dgm:t>
        <a:bodyPr/>
        <a:lstStyle/>
        <a:p>
          <a:pPr latinLnBrk="1"/>
          <a:endParaRPr lang="ko-KR" altLang="en-US"/>
        </a:p>
      </dgm:t>
    </dgm:pt>
    <dgm:pt modelId="{A3B257C5-4197-4947-A977-EAE1552A4278}" type="pres">
      <dgm:prSet presAssocID="{9ABC0351-C2B2-462F-A40D-3E34DE7F57D1}" presName="hierChild4" presStyleCnt="0"/>
      <dgm:spPr/>
    </dgm:pt>
    <dgm:pt modelId="{A1718AFD-4554-429B-BB04-FDE282D5DCBB}" type="pres">
      <dgm:prSet presAssocID="{9ABC0351-C2B2-462F-A40D-3E34DE7F57D1}" presName="hierChild5" presStyleCnt="0"/>
      <dgm:spPr/>
    </dgm:pt>
    <dgm:pt modelId="{8591ECC1-91FA-40EC-AD4D-F7ACCB3A71D1}" type="pres">
      <dgm:prSet presAssocID="{A3E81E9F-7B98-4E0C-93E8-906D603842EE}" presName="hierChild5" presStyleCnt="0"/>
      <dgm:spPr/>
    </dgm:pt>
    <dgm:pt modelId="{2DD7387D-475A-4B89-AB24-38A65DA60798}" type="pres">
      <dgm:prSet presAssocID="{B60DB2E3-8C71-4FB8-8B60-7A19A1FA3A26}" presName="Name35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2850B3-1D6D-40F9-9B4D-3318163BCA71}" type="pres">
      <dgm:prSet presAssocID="{AB840EE5-FC78-425E-95AC-D85E0422A1B9}" presName="hierRoot2" presStyleCnt="0">
        <dgm:presLayoutVars>
          <dgm:hierBranch val="hang"/>
        </dgm:presLayoutVars>
      </dgm:prSet>
      <dgm:spPr/>
    </dgm:pt>
    <dgm:pt modelId="{3687D733-01D4-47E4-8380-1940434AC7B1}" type="pres">
      <dgm:prSet presAssocID="{AB840EE5-FC78-425E-95AC-D85E0422A1B9}" presName="rootComposite" presStyleCnt="0"/>
      <dgm:spPr/>
    </dgm:pt>
    <dgm:pt modelId="{5FA04A66-09C3-4B72-AE13-B553FC88F8B2}" type="pres">
      <dgm:prSet presAssocID="{AB840EE5-FC78-425E-95AC-D85E0422A1B9}" presName="rootText" presStyleLbl="node2" presStyleIdx="1" presStyleCnt="2" custScaleX="110000" custLinFactX="15385" custLinFactNeighborX="100000" custLinFactNeighborY="27403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65696F2-4C07-4467-AC32-A0EEE530C2E3}" type="pres">
      <dgm:prSet presAssocID="{AB840EE5-FC78-425E-95AC-D85E0422A1B9}" presName="rootConnector" presStyleLbl="node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D2274182-3ECD-45CF-92DD-A070922D5CBC}" type="pres">
      <dgm:prSet presAssocID="{AB840EE5-FC78-425E-95AC-D85E0422A1B9}" presName="hierChild4" presStyleCnt="0"/>
      <dgm:spPr/>
    </dgm:pt>
    <dgm:pt modelId="{D5B8FD7A-7298-4585-B25F-1E6BDAC671ED}" type="pres">
      <dgm:prSet presAssocID="{9CB1E56F-876D-4BD5-AA36-923C1ECDD440}" presName="Name48" presStyleLbl="parChTrans1D3" presStyleIdx="3" presStyleCnt="8"/>
      <dgm:spPr/>
      <dgm:t>
        <a:bodyPr/>
        <a:lstStyle/>
        <a:p>
          <a:pPr latinLnBrk="1"/>
          <a:endParaRPr lang="ko-KR" altLang="en-US"/>
        </a:p>
      </dgm:t>
    </dgm:pt>
    <dgm:pt modelId="{9341DC4E-B4F4-4F90-B0C9-DF17080E24BA}" type="pres">
      <dgm:prSet presAssocID="{C7DDF624-CA0A-42F9-9D3A-93D95B41E596}" presName="hierRoot2" presStyleCnt="0">
        <dgm:presLayoutVars>
          <dgm:hierBranch val="init"/>
        </dgm:presLayoutVars>
      </dgm:prSet>
      <dgm:spPr/>
    </dgm:pt>
    <dgm:pt modelId="{A3CC6B2E-AA6D-4713-96F1-F93A477D935C}" type="pres">
      <dgm:prSet presAssocID="{C7DDF624-CA0A-42F9-9D3A-93D95B41E596}" presName="rootComposite" presStyleCnt="0"/>
      <dgm:spPr/>
    </dgm:pt>
    <dgm:pt modelId="{19225D48-5093-4173-9A22-C199CA88DB3B}" type="pres">
      <dgm:prSet presAssocID="{C7DDF624-CA0A-42F9-9D3A-93D95B41E596}" presName="rootText" presStyleLbl="node3" presStyleIdx="3" presStyleCnt="8" custLinFactNeighborX="94004" custLinFactNeighborY="1448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66AD59F-B829-4E66-AD76-C63DBDFC7373}" type="pres">
      <dgm:prSet presAssocID="{C7DDF624-CA0A-42F9-9D3A-93D95B41E596}" presName="rootConnector" presStyleLbl="node3" presStyleIdx="3" presStyleCnt="8"/>
      <dgm:spPr/>
      <dgm:t>
        <a:bodyPr/>
        <a:lstStyle/>
        <a:p>
          <a:pPr latinLnBrk="1"/>
          <a:endParaRPr lang="ko-KR" altLang="en-US"/>
        </a:p>
      </dgm:t>
    </dgm:pt>
    <dgm:pt modelId="{229E613F-999D-44C7-ABF6-234B525A6011}" type="pres">
      <dgm:prSet presAssocID="{C7DDF624-CA0A-42F9-9D3A-93D95B41E596}" presName="hierChild4" presStyleCnt="0"/>
      <dgm:spPr/>
    </dgm:pt>
    <dgm:pt modelId="{4C2C342F-C238-4EAF-9258-53C065CF181B}" type="pres">
      <dgm:prSet presAssocID="{C7DDF624-CA0A-42F9-9D3A-93D95B41E596}" presName="hierChild5" presStyleCnt="0"/>
      <dgm:spPr/>
    </dgm:pt>
    <dgm:pt modelId="{713D7C6C-42B6-468A-83CF-EB02E2519FE0}" type="pres">
      <dgm:prSet presAssocID="{B9C8B6A1-C392-46E5-9BD7-910CC7B3D604}" presName="Name48" presStyleLbl="parChTrans1D3" presStyleIdx="4" presStyleCnt="8"/>
      <dgm:spPr/>
      <dgm:t>
        <a:bodyPr/>
        <a:lstStyle/>
        <a:p>
          <a:pPr latinLnBrk="1"/>
          <a:endParaRPr lang="ko-KR" altLang="en-US"/>
        </a:p>
      </dgm:t>
    </dgm:pt>
    <dgm:pt modelId="{B6BCF5BE-8021-4AF2-8DCC-3EBA932BA5F4}" type="pres">
      <dgm:prSet presAssocID="{C21BC614-A838-45EB-8AAF-EC866DDA831E}" presName="hierRoot2" presStyleCnt="0">
        <dgm:presLayoutVars>
          <dgm:hierBranch val="hang"/>
        </dgm:presLayoutVars>
      </dgm:prSet>
      <dgm:spPr/>
    </dgm:pt>
    <dgm:pt modelId="{A9164E64-8C5E-4B82-B482-4D44D1FBB31B}" type="pres">
      <dgm:prSet presAssocID="{C21BC614-A838-45EB-8AAF-EC866DDA831E}" presName="rootComposite" presStyleCnt="0"/>
      <dgm:spPr/>
    </dgm:pt>
    <dgm:pt modelId="{0F812DB0-2236-4D97-B78B-C5EC0841B6AE}" type="pres">
      <dgm:prSet presAssocID="{C21BC614-A838-45EB-8AAF-EC866DDA831E}" presName="rootText" presStyleLbl="node3" presStyleIdx="4" presStyleCnt="8" custLinFactX="37025" custLinFactNeighborX="100000" custLinFactNeighborY="1448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0840DCC-1F81-48A8-8E14-13DD1AD29FCC}" type="pres">
      <dgm:prSet presAssocID="{C21BC614-A838-45EB-8AAF-EC866DDA831E}" presName="rootConnector" presStyleLbl="node3" presStyleIdx="4" presStyleCnt="8"/>
      <dgm:spPr/>
      <dgm:t>
        <a:bodyPr/>
        <a:lstStyle/>
        <a:p>
          <a:pPr latinLnBrk="1"/>
          <a:endParaRPr lang="ko-KR" altLang="en-US"/>
        </a:p>
      </dgm:t>
    </dgm:pt>
    <dgm:pt modelId="{08D8E8A3-96D8-446B-A9D0-CF70D576B895}" type="pres">
      <dgm:prSet presAssocID="{C21BC614-A838-45EB-8AAF-EC866DDA831E}" presName="hierChild4" presStyleCnt="0"/>
      <dgm:spPr/>
    </dgm:pt>
    <dgm:pt modelId="{9F43E56E-7092-4412-A380-9B8A7B25D012}" type="pres">
      <dgm:prSet presAssocID="{C21BC614-A838-45EB-8AAF-EC866DDA831E}" presName="hierChild5" presStyleCnt="0"/>
      <dgm:spPr/>
    </dgm:pt>
    <dgm:pt modelId="{27F22C9F-E467-493E-8C6D-7FC463EA68D7}" type="pres">
      <dgm:prSet presAssocID="{A31E4A56-68D2-4836-9686-75F8F9512495}" presName="Name48" presStyleLbl="parChTrans1D3" presStyleIdx="5" presStyleCnt="8"/>
      <dgm:spPr/>
      <dgm:t>
        <a:bodyPr/>
        <a:lstStyle/>
        <a:p>
          <a:pPr latinLnBrk="1"/>
          <a:endParaRPr lang="ko-KR" altLang="en-US"/>
        </a:p>
      </dgm:t>
    </dgm:pt>
    <dgm:pt modelId="{6E8225D9-9717-4596-B5F9-57F9D2E376E6}" type="pres">
      <dgm:prSet presAssocID="{31449CB7-B9BC-4E88-9860-019050A006CE}" presName="hierRoot2" presStyleCnt="0">
        <dgm:presLayoutVars>
          <dgm:hierBranch val="init"/>
        </dgm:presLayoutVars>
      </dgm:prSet>
      <dgm:spPr/>
    </dgm:pt>
    <dgm:pt modelId="{153E5A97-366E-4DFC-B46A-4AE16E4ED2FB}" type="pres">
      <dgm:prSet presAssocID="{31449CB7-B9BC-4E88-9860-019050A006CE}" presName="rootComposite" presStyleCnt="0"/>
      <dgm:spPr/>
    </dgm:pt>
    <dgm:pt modelId="{D76CC0C9-FC26-49FF-9F70-873F03CC0448}" type="pres">
      <dgm:prSet presAssocID="{31449CB7-B9BC-4E88-9860-019050A006CE}" presName="rootText" presStyleLbl="node3" presStyleIdx="5" presStyleCnt="8" custLinFactNeighborX="93745" custLinFactNeighborY="-431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F822020-879C-469D-9736-4577E753FF47}" type="pres">
      <dgm:prSet presAssocID="{31449CB7-B9BC-4E88-9860-019050A006CE}" presName="rootConnector" presStyleLbl="node3" presStyleIdx="5" presStyleCnt="8"/>
      <dgm:spPr/>
      <dgm:t>
        <a:bodyPr/>
        <a:lstStyle/>
        <a:p>
          <a:pPr latinLnBrk="1"/>
          <a:endParaRPr lang="ko-KR" altLang="en-US"/>
        </a:p>
      </dgm:t>
    </dgm:pt>
    <dgm:pt modelId="{BA60473C-F3E3-4152-BD5E-23333800189C}" type="pres">
      <dgm:prSet presAssocID="{31449CB7-B9BC-4E88-9860-019050A006CE}" presName="hierChild4" presStyleCnt="0"/>
      <dgm:spPr/>
    </dgm:pt>
    <dgm:pt modelId="{1ABDA8D6-E96F-4C85-B23A-57F4DCBDEC5F}" type="pres">
      <dgm:prSet presAssocID="{31449CB7-B9BC-4E88-9860-019050A006CE}" presName="hierChild5" presStyleCnt="0"/>
      <dgm:spPr/>
    </dgm:pt>
    <dgm:pt modelId="{C33E7BD9-4A4E-4677-83A8-6318B5AF2CE4}" type="pres">
      <dgm:prSet presAssocID="{66A8023A-3C36-4302-885E-01AE2194070D}" presName="Name48" presStyleLbl="parChTrans1D3" presStyleIdx="6" presStyleCnt="8"/>
      <dgm:spPr/>
      <dgm:t>
        <a:bodyPr/>
        <a:lstStyle/>
        <a:p>
          <a:pPr latinLnBrk="1"/>
          <a:endParaRPr lang="ko-KR" altLang="en-US"/>
        </a:p>
      </dgm:t>
    </dgm:pt>
    <dgm:pt modelId="{5ED96592-120A-40EF-855F-852C7AF3DEB5}" type="pres">
      <dgm:prSet presAssocID="{C1CD369B-2467-4462-8213-B5AD90BB55B6}" presName="hierRoot2" presStyleCnt="0">
        <dgm:presLayoutVars>
          <dgm:hierBranch val="init"/>
        </dgm:presLayoutVars>
      </dgm:prSet>
      <dgm:spPr/>
    </dgm:pt>
    <dgm:pt modelId="{ABE885B8-4751-482A-91B8-C89A1D4BD983}" type="pres">
      <dgm:prSet presAssocID="{C1CD369B-2467-4462-8213-B5AD90BB55B6}" presName="rootComposite" presStyleCnt="0"/>
      <dgm:spPr/>
    </dgm:pt>
    <dgm:pt modelId="{7905F1A6-61E1-4AB9-9F7A-091B0C62E54D}" type="pres">
      <dgm:prSet presAssocID="{C1CD369B-2467-4462-8213-B5AD90BB55B6}" presName="rootText" presStyleLbl="node3" presStyleIdx="6" presStyleCnt="8" custLinFactX="37025" custLinFactNeighborX="100000" custLinFactNeighborY="-431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954A22E-15DB-4003-857E-E8A69E0E9A3E}" type="pres">
      <dgm:prSet presAssocID="{C1CD369B-2467-4462-8213-B5AD90BB55B6}" presName="rootConnector" presStyleLbl="node3" presStyleIdx="6" presStyleCnt="8"/>
      <dgm:spPr/>
      <dgm:t>
        <a:bodyPr/>
        <a:lstStyle/>
        <a:p>
          <a:pPr latinLnBrk="1"/>
          <a:endParaRPr lang="ko-KR" altLang="en-US"/>
        </a:p>
      </dgm:t>
    </dgm:pt>
    <dgm:pt modelId="{30702B48-5C00-4B3A-AFCB-FEB7BF9183A2}" type="pres">
      <dgm:prSet presAssocID="{C1CD369B-2467-4462-8213-B5AD90BB55B6}" presName="hierChild4" presStyleCnt="0"/>
      <dgm:spPr/>
    </dgm:pt>
    <dgm:pt modelId="{301EB5CC-ED9C-4C9B-AC86-02CFAB79D116}" type="pres">
      <dgm:prSet presAssocID="{C1CD369B-2467-4462-8213-B5AD90BB55B6}" presName="hierChild5" presStyleCnt="0"/>
      <dgm:spPr/>
    </dgm:pt>
    <dgm:pt modelId="{58BB0D66-D571-4371-92F1-18F32DE09EE7}" type="pres">
      <dgm:prSet presAssocID="{548A987C-B137-4E67-B1D4-64543A7AD1B6}" presName="Name48" presStyleLbl="parChTrans1D3" presStyleIdx="7" presStyleCnt="8"/>
      <dgm:spPr/>
      <dgm:t>
        <a:bodyPr/>
        <a:lstStyle/>
        <a:p>
          <a:pPr latinLnBrk="1"/>
          <a:endParaRPr lang="ko-KR" altLang="en-US"/>
        </a:p>
      </dgm:t>
    </dgm:pt>
    <dgm:pt modelId="{CC5AAC67-BFCD-4821-BCF5-B3F6B15815D1}" type="pres">
      <dgm:prSet presAssocID="{898DE6B8-EAA4-41B9-907A-EAED7B6DC051}" presName="hierRoot2" presStyleCnt="0">
        <dgm:presLayoutVars>
          <dgm:hierBranch val="hang"/>
        </dgm:presLayoutVars>
      </dgm:prSet>
      <dgm:spPr/>
    </dgm:pt>
    <dgm:pt modelId="{DE960476-6D9F-40EA-B0E1-7176B5633073}" type="pres">
      <dgm:prSet presAssocID="{898DE6B8-EAA4-41B9-907A-EAED7B6DC051}" presName="rootComposite" presStyleCnt="0"/>
      <dgm:spPr/>
    </dgm:pt>
    <dgm:pt modelId="{31FDD2CB-E09A-443D-92ED-25C2E63CC3DF}" type="pres">
      <dgm:prSet presAssocID="{898DE6B8-EAA4-41B9-907A-EAED7B6DC051}" presName="rootText" presStyleLbl="node3" presStyleIdx="7" presStyleCnt="8" custLinFactNeighborX="94643" custLinFactNeighborY="-12869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B83E1C3-2ABE-47B1-95BF-8E704B9E2542}" type="pres">
      <dgm:prSet presAssocID="{898DE6B8-EAA4-41B9-907A-EAED7B6DC051}" presName="rootConnector" presStyleLbl="node3" presStyleIdx="7" presStyleCnt="8"/>
      <dgm:spPr/>
      <dgm:t>
        <a:bodyPr/>
        <a:lstStyle/>
        <a:p>
          <a:pPr latinLnBrk="1"/>
          <a:endParaRPr lang="ko-KR" altLang="en-US"/>
        </a:p>
      </dgm:t>
    </dgm:pt>
    <dgm:pt modelId="{19D94041-DFBE-45E5-B6EC-F5431D1101D0}" type="pres">
      <dgm:prSet presAssocID="{898DE6B8-EAA4-41B9-907A-EAED7B6DC051}" presName="hierChild4" presStyleCnt="0"/>
      <dgm:spPr/>
    </dgm:pt>
    <dgm:pt modelId="{94B5F834-E795-4453-A8EB-88DCDC47D716}" type="pres">
      <dgm:prSet presAssocID="{898DE6B8-EAA4-41B9-907A-EAED7B6DC051}" presName="hierChild5" presStyleCnt="0"/>
      <dgm:spPr/>
    </dgm:pt>
    <dgm:pt modelId="{533372FE-FB6C-44B7-9DEF-862577DCC6DD}" type="pres">
      <dgm:prSet presAssocID="{AB840EE5-FC78-425E-95AC-D85E0422A1B9}" presName="hierChild5" presStyleCnt="0"/>
      <dgm:spPr/>
    </dgm:pt>
    <dgm:pt modelId="{43D97E76-DE02-4AB1-BD5B-2E00012AEA15}" type="pres">
      <dgm:prSet presAssocID="{CF506596-6770-4E71-9138-346EF91B2485}" presName="hierChild3" presStyleCnt="0"/>
      <dgm:spPr/>
    </dgm:pt>
  </dgm:ptLst>
  <dgm:cxnLst>
    <dgm:cxn modelId="{BB7C25EC-C896-41F5-876C-D0CCB31B48C1}" type="presOf" srcId="{B9C8B6A1-C392-46E5-9BD7-910CC7B3D604}" destId="{713D7C6C-42B6-468A-83CF-EB02E2519FE0}" srcOrd="0" destOrd="0" presId="urn:microsoft.com/office/officeart/2005/8/layout/orgChart1"/>
    <dgm:cxn modelId="{CDA4BB6C-14DD-4876-AC1B-54E3D7871337}" srcId="{A3E81E9F-7B98-4E0C-93E8-906D603842EE}" destId="{15124EBD-EE90-4F89-B31F-446A56AB2284}" srcOrd="0" destOrd="0" parTransId="{1262CA2B-F102-4AB2-B167-2058C4C710D1}" sibTransId="{199B7FB2-9ABA-45D3-A163-4D7931152E88}"/>
    <dgm:cxn modelId="{0D3D5507-3563-4BEB-8E5D-80BC58B31911}" srcId="{AB840EE5-FC78-425E-95AC-D85E0422A1B9}" destId="{31449CB7-B9BC-4E88-9860-019050A006CE}" srcOrd="2" destOrd="0" parTransId="{A31E4A56-68D2-4836-9686-75F8F9512495}" sibTransId="{E600B094-0DCC-4A46-B3E0-82A4A77892C9}"/>
    <dgm:cxn modelId="{01183C5E-BDDC-4279-9EA9-9D7EEDC9CAFF}" type="presOf" srcId="{548A987C-B137-4E67-B1D4-64543A7AD1B6}" destId="{58BB0D66-D571-4371-92F1-18F32DE09EE7}" srcOrd="0" destOrd="0" presId="urn:microsoft.com/office/officeart/2005/8/layout/orgChart1"/>
    <dgm:cxn modelId="{A1E407C2-8BB1-4738-9603-E1A0E619F23C}" type="presOf" srcId="{C7DDF624-CA0A-42F9-9D3A-93D95B41E596}" destId="{866AD59F-B829-4E66-AD76-C63DBDFC7373}" srcOrd="1" destOrd="0" presId="urn:microsoft.com/office/officeart/2005/8/layout/orgChart1"/>
    <dgm:cxn modelId="{2F267AD1-D987-41B6-936C-4D9990262E3B}" type="presOf" srcId="{AB840EE5-FC78-425E-95AC-D85E0422A1B9}" destId="{5FA04A66-09C3-4B72-AE13-B553FC88F8B2}" srcOrd="0" destOrd="0" presId="urn:microsoft.com/office/officeart/2005/8/layout/orgChart1"/>
    <dgm:cxn modelId="{E94274EA-3C79-460B-855C-06D8230D3CAB}" type="presOf" srcId="{C21BC614-A838-45EB-8AAF-EC866DDA831E}" destId="{80840DCC-1F81-48A8-8E14-13DD1AD29FCC}" srcOrd="1" destOrd="0" presId="urn:microsoft.com/office/officeart/2005/8/layout/orgChart1"/>
    <dgm:cxn modelId="{584CF667-93C5-431B-BA93-2D4FEE0EBAD7}" type="presOf" srcId="{A31E4A56-68D2-4836-9686-75F8F9512495}" destId="{27F22C9F-E467-493E-8C6D-7FC463EA68D7}" srcOrd="0" destOrd="0" presId="urn:microsoft.com/office/officeart/2005/8/layout/orgChart1"/>
    <dgm:cxn modelId="{93054440-B319-4315-B0AA-33A1DAFF40DE}" type="presOf" srcId="{66A8023A-3C36-4302-885E-01AE2194070D}" destId="{C33E7BD9-4A4E-4677-83A8-6318B5AF2CE4}" srcOrd="0" destOrd="0" presId="urn:microsoft.com/office/officeart/2005/8/layout/orgChart1"/>
    <dgm:cxn modelId="{6429D96F-532D-46EA-89A7-3E80C52BA05B}" type="presOf" srcId="{1262CA2B-F102-4AB2-B167-2058C4C710D1}" destId="{9735CC1F-624B-4529-A3C9-39CE0B661FA2}" srcOrd="0" destOrd="0" presId="urn:microsoft.com/office/officeart/2005/8/layout/orgChart1"/>
    <dgm:cxn modelId="{7E8794C9-5287-42C1-B664-4C5AC8BAEF3C}" type="presOf" srcId="{A3E81E9F-7B98-4E0C-93E8-906D603842EE}" destId="{3384AD77-333B-44F2-A1C9-A42E08244542}" srcOrd="1" destOrd="0" presId="urn:microsoft.com/office/officeart/2005/8/layout/orgChart1"/>
    <dgm:cxn modelId="{A998435F-06BF-4CAA-B96F-81145F48FFB4}" srcId="{A9A4CC07-A83B-4B64-B7D0-9EBC316A7698}" destId="{CF506596-6770-4E71-9138-346EF91B2485}" srcOrd="0" destOrd="0" parTransId="{D59146B3-FF95-447C-A447-DFCFF5E8A5DB}" sibTransId="{FF966935-776D-4766-9E9B-358F25BE248E}"/>
    <dgm:cxn modelId="{6560B016-BD8F-49E0-BC99-F86CC84759B7}" srcId="{AB840EE5-FC78-425E-95AC-D85E0422A1B9}" destId="{C21BC614-A838-45EB-8AAF-EC866DDA831E}" srcOrd="1" destOrd="0" parTransId="{B9C8B6A1-C392-46E5-9BD7-910CC7B3D604}" sibTransId="{54F74540-C07C-472B-BE25-26BAFBEEE46C}"/>
    <dgm:cxn modelId="{9DCBF9A5-575A-434F-A077-3C06E4F78A6A}" srcId="{CF506596-6770-4E71-9138-346EF91B2485}" destId="{A3E81E9F-7B98-4E0C-93E8-906D603842EE}" srcOrd="0" destOrd="0" parTransId="{A8DA0163-79ED-46C5-9A05-A7E503A69733}" sibTransId="{0763C8A0-6F2D-42E6-A7B0-CA7708AE97FA}"/>
    <dgm:cxn modelId="{CD54421C-A16D-4547-9ED3-89381D5EA4D4}" srcId="{AB840EE5-FC78-425E-95AC-D85E0422A1B9}" destId="{898DE6B8-EAA4-41B9-907A-EAED7B6DC051}" srcOrd="4" destOrd="0" parTransId="{548A987C-B137-4E67-B1D4-64543A7AD1B6}" sibTransId="{C3863AAB-2718-41C8-A2D3-2D8D8220C946}"/>
    <dgm:cxn modelId="{45B3475F-2894-4863-BBDA-3EF3FB28370D}" srcId="{A3E81E9F-7B98-4E0C-93E8-906D603842EE}" destId="{9ABC0351-C2B2-462F-A40D-3E34DE7F57D1}" srcOrd="2" destOrd="0" parTransId="{B866E4B3-8F8E-4E5A-848B-F1C9AF7C35EF}" sibTransId="{374511CC-AF74-43F5-86B7-591414F99957}"/>
    <dgm:cxn modelId="{A499353B-F4C5-4ABA-8455-DD0FD63ACFBD}" type="presOf" srcId="{A3E81E9F-7B98-4E0C-93E8-906D603842EE}" destId="{DE083E13-C921-47BE-ADC9-F2E500C26F34}" srcOrd="0" destOrd="0" presId="urn:microsoft.com/office/officeart/2005/8/layout/orgChart1"/>
    <dgm:cxn modelId="{A61C5FA1-8FC4-4C4E-A706-DC2E8EAAB00D}" srcId="{AB840EE5-FC78-425E-95AC-D85E0422A1B9}" destId="{C1CD369B-2467-4462-8213-B5AD90BB55B6}" srcOrd="3" destOrd="0" parTransId="{66A8023A-3C36-4302-885E-01AE2194070D}" sibTransId="{1514E993-F375-4F2B-8A8B-D4885727DB81}"/>
    <dgm:cxn modelId="{D375AED2-600A-4326-9231-6A3664CEC7DC}" type="presOf" srcId="{A8DA0163-79ED-46C5-9A05-A7E503A69733}" destId="{327BEB79-77CF-47FD-A7CA-8245D7DA8DCC}" srcOrd="0" destOrd="0" presId="urn:microsoft.com/office/officeart/2005/8/layout/orgChart1"/>
    <dgm:cxn modelId="{D4A655C0-345F-4553-A01D-7DE8AC54DEC7}" type="presOf" srcId="{260B45AD-BDA5-4553-A82D-4088E70437E2}" destId="{4200A7EA-DB7E-4491-B6DB-C3EC28B8E205}" srcOrd="0" destOrd="0" presId="urn:microsoft.com/office/officeart/2005/8/layout/orgChart1"/>
    <dgm:cxn modelId="{DEB45D5D-828E-419C-A676-25AE0118E611}" type="presOf" srcId="{A9A4CC07-A83B-4B64-B7D0-9EBC316A7698}" destId="{4358CEE4-5754-4D46-9829-C47B25E56B78}" srcOrd="0" destOrd="0" presId="urn:microsoft.com/office/officeart/2005/8/layout/orgChart1"/>
    <dgm:cxn modelId="{92B44DDD-F826-4E73-9431-EE7449A00DAB}" type="presOf" srcId="{CF506596-6770-4E71-9138-346EF91B2485}" destId="{8C5C3950-E8B0-467C-8BDC-DF1FD4F0A07F}" srcOrd="1" destOrd="0" presId="urn:microsoft.com/office/officeart/2005/8/layout/orgChart1"/>
    <dgm:cxn modelId="{4B283D22-88E9-4E71-97B7-C2BB0F0E6C36}" type="presOf" srcId="{C31C1727-3C7C-49E4-97FE-FC7F2BBEBFD5}" destId="{78F8616C-EDE4-40A3-A1E5-04D631848A32}" srcOrd="1" destOrd="0" presId="urn:microsoft.com/office/officeart/2005/8/layout/orgChart1"/>
    <dgm:cxn modelId="{BEE1EA63-9E65-43D7-9335-F958FAADABDF}" type="presOf" srcId="{9CB1E56F-876D-4BD5-AA36-923C1ECDD440}" destId="{D5B8FD7A-7298-4585-B25F-1E6BDAC671ED}" srcOrd="0" destOrd="0" presId="urn:microsoft.com/office/officeart/2005/8/layout/orgChart1"/>
    <dgm:cxn modelId="{9B697658-1970-4D5C-8FBF-0A6374913195}" type="presOf" srcId="{C21BC614-A838-45EB-8AAF-EC866DDA831E}" destId="{0F812DB0-2236-4D97-B78B-C5EC0841B6AE}" srcOrd="0" destOrd="0" presId="urn:microsoft.com/office/officeart/2005/8/layout/orgChart1"/>
    <dgm:cxn modelId="{1F9E6CC2-2939-45FF-8FA2-5D972819674E}" type="presOf" srcId="{B866E4B3-8F8E-4E5A-848B-F1C9AF7C35EF}" destId="{B5277615-F392-48FA-9988-CFA94A10A87C}" srcOrd="0" destOrd="0" presId="urn:microsoft.com/office/officeart/2005/8/layout/orgChart1"/>
    <dgm:cxn modelId="{3AEBD8F5-1052-487C-8AA6-656C59510435}" type="presOf" srcId="{15124EBD-EE90-4F89-B31F-446A56AB2284}" destId="{2FBBDA90-03F5-4CFF-975A-80A5653E8771}" srcOrd="0" destOrd="0" presId="urn:microsoft.com/office/officeart/2005/8/layout/orgChart1"/>
    <dgm:cxn modelId="{970B8CAA-B5E3-43C9-8D6F-472F8A0C7AA3}" type="presOf" srcId="{AB840EE5-FC78-425E-95AC-D85E0422A1B9}" destId="{C65696F2-4C07-4467-AC32-A0EEE530C2E3}" srcOrd="1" destOrd="0" presId="urn:microsoft.com/office/officeart/2005/8/layout/orgChart1"/>
    <dgm:cxn modelId="{B8BF5479-F49D-424B-83EB-E27D28727C6B}" type="presOf" srcId="{898DE6B8-EAA4-41B9-907A-EAED7B6DC051}" destId="{31FDD2CB-E09A-443D-92ED-25C2E63CC3DF}" srcOrd="0" destOrd="0" presId="urn:microsoft.com/office/officeart/2005/8/layout/orgChart1"/>
    <dgm:cxn modelId="{90A204DB-F1E3-48F6-851B-E4D74D1E6405}" type="presOf" srcId="{31449CB7-B9BC-4E88-9860-019050A006CE}" destId="{7F822020-879C-469D-9736-4577E753FF47}" srcOrd="1" destOrd="0" presId="urn:microsoft.com/office/officeart/2005/8/layout/orgChart1"/>
    <dgm:cxn modelId="{E6ED6540-7CA4-4891-A062-0ACC131B5935}" srcId="{AB840EE5-FC78-425E-95AC-D85E0422A1B9}" destId="{C7DDF624-CA0A-42F9-9D3A-93D95B41E596}" srcOrd="0" destOrd="0" parTransId="{9CB1E56F-876D-4BD5-AA36-923C1ECDD440}" sibTransId="{5F3E610A-05B1-4217-8D46-BDDF3C6CA81A}"/>
    <dgm:cxn modelId="{9247C4D1-4C59-45C5-9FB9-F89662817BA3}" type="presOf" srcId="{9ABC0351-C2B2-462F-A40D-3E34DE7F57D1}" destId="{EAAB115C-CAD7-409F-92D2-5B45C1437685}" srcOrd="0" destOrd="0" presId="urn:microsoft.com/office/officeart/2005/8/layout/orgChart1"/>
    <dgm:cxn modelId="{DBBD2326-7E40-474F-9BEC-6DB7932D0831}" srcId="{CF506596-6770-4E71-9138-346EF91B2485}" destId="{AB840EE5-FC78-425E-95AC-D85E0422A1B9}" srcOrd="1" destOrd="0" parTransId="{B60DB2E3-8C71-4FB8-8B60-7A19A1FA3A26}" sibTransId="{F22D37B1-A7E4-42AB-A975-32CBA66173C0}"/>
    <dgm:cxn modelId="{21FD93B6-7CBF-4518-BC8B-8750D20FC8B5}" type="presOf" srcId="{C7DDF624-CA0A-42F9-9D3A-93D95B41E596}" destId="{19225D48-5093-4173-9A22-C199CA88DB3B}" srcOrd="0" destOrd="0" presId="urn:microsoft.com/office/officeart/2005/8/layout/orgChart1"/>
    <dgm:cxn modelId="{CDF103C7-37A2-4AC6-9783-55F7E534CDE6}" type="presOf" srcId="{B60DB2E3-8C71-4FB8-8B60-7A19A1FA3A26}" destId="{2DD7387D-475A-4B89-AB24-38A65DA60798}" srcOrd="0" destOrd="0" presId="urn:microsoft.com/office/officeart/2005/8/layout/orgChart1"/>
    <dgm:cxn modelId="{7C4A5C2E-0B45-48DF-8748-C8A92AD8DFF6}" srcId="{A3E81E9F-7B98-4E0C-93E8-906D603842EE}" destId="{C31C1727-3C7C-49E4-97FE-FC7F2BBEBFD5}" srcOrd="1" destOrd="0" parTransId="{260B45AD-BDA5-4553-A82D-4088E70437E2}" sibTransId="{078ECF49-6873-4D20-B7D7-6AB89095E780}"/>
    <dgm:cxn modelId="{4CAE50A4-DCD2-4341-91C2-8F30A6338D7D}" type="presOf" srcId="{15124EBD-EE90-4F89-B31F-446A56AB2284}" destId="{676738D5-3F85-4BA0-AE16-843714B2CA03}" srcOrd="1" destOrd="0" presId="urn:microsoft.com/office/officeart/2005/8/layout/orgChart1"/>
    <dgm:cxn modelId="{F9C1BAE9-D7B4-4DED-9D0F-A97EF426107C}" type="presOf" srcId="{898DE6B8-EAA4-41B9-907A-EAED7B6DC051}" destId="{EB83E1C3-2ABE-47B1-95BF-8E704B9E2542}" srcOrd="1" destOrd="0" presId="urn:microsoft.com/office/officeart/2005/8/layout/orgChart1"/>
    <dgm:cxn modelId="{16379AC8-D8FC-4C7F-8F39-BD87F496320E}" type="presOf" srcId="{C1CD369B-2467-4462-8213-B5AD90BB55B6}" destId="{4954A22E-15DB-4003-857E-E8A69E0E9A3E}" srcOrd="1" destOrd="0" presId="urn:microsoft.com/office/officeart/2005/8/layout/orgChart1"/>
    <dgm:cxn modelId="{C9A12C51-5098-4DCF-B7E9-04373722C336}" type="presOf" srcId="{9ABC0351-C2B2-462F-A40D-3E34DE7F57D1}" destId="{74CAFF48-C5F8-4183-BE72-C71ED6156A12}" srcOrd="1" destOrd="0" presId="urn:microsoft.com/office/officeart/2005/8/layout/orgChart1"/>
    <dgm:cxn modelId="{9EC8F7FD-4B7A-4D42-8547-6AF2E213779F}" type="presOf" srcId="{31449CB7-B9BC-4E88-9860-019050A006CE}" destId="{D76CC0C9-FC26-49FF-9F70-873F03CC0448}" srcOrd="0" destOrd="0" presId="urn:microsoft.com/office/officeart/2005/8/layout/orgChart1"/>
    <dgm:cxn modelId="{C04C40C2-CF90-4236-AEAF-AD7DB5473FE2}" type="presOf" srcId="{CF506596-6770-4E71-9138-346EF91B2485}" destId="{6935544D-4E0F-4F62-8736-6994CD537942}" srcOrd="0" destOrd="0" presId="urn:microsoft.com/office/officeart/2005/8/layout/orgChart1"/>
    <dgm:cxn modelId="{304B7F80-F1DD-4400-9448-4F9D5861F720}" type="presOf" srcId="{C31C1727-3C7C-49E4-97FE-FC7F2BBEBFD5}" destId="{FAE96E4A-A49A-4194-8552-350CA94BD4C1}" srcOrd="0" destOrd="0" presId="urn:microsoft.com/office/officeart/2005/8/layout/orgChart1"/>
    <dgm:cxn modelId="{4F2B257B-BED9-41F2-8078-F0A050454E95}" type="presOf" srcId="{C1CD369B-2467-4462-8213-B5AD90BB55B6}" destId="{7905F1A6-61E1-4AB9-9F7A-091B0C62E54D}" srcOrd="0" destOrd="0" presId="urn:microsoft.com/office/officeart/2005/8/layout/orgChart1"/>
    <dgm:cxn modelId="{CF839CBF-886A-42F2-97A9-2EDC9AD4CDA6}" type="presParOf" srcId="{4358CEE4-5754-4D46-9829-C47B25E56B78}" destId="{FE1065B9-54DB-4566-96D1-B5CABA82C68C}" srcOrd="0" destOrd="0" presId="urn:microsoft.com/office/officeart/2005/8/layout/orgChart1"/>
    <dgm:cxn modelId="{06D815B5-358A-4CBA-9622-FA334BE726F6}" type="presParOf" srcId="{FE1065B9-54DB-4566-96D1-B5CABA82C68C}" destId="{415E92D6-8B16-40AC-B87C-5B697D759471}" srcOrd="0" destOrd="0" presId="urn:microsoft.com/office/officeart/2005/8/layout/orgChart1"/>
    <dgm:cxn modelId="{F4CBF615-5901-4CC0-B047-31546AFF4A81}" type="presParOf" srcId="{415E92D6-8B16-40AC-B87C-5B697D759471}" destId="{6935544D-4E0F-4F62-8736-6994CD537942}" srcOrd="0" destOrd="0" presId="urn:microsoft.com/office/officeart/2005/8/layout/orgChart1"/>
    <dgm:cxn modelId="{76F44584-858B-4310-B35E-E100400577FF}" type="presParOf" srcId="{415E92D6-8B16-40AC-B87C-5B697D759471}" destId="{8C5C3950-E8B0-467C-8BDC-DF1FD4F0A07F}" srcOrd="1" destOrd="0" presId="urn:microsoft.com/office/officeart/2005/8/layout/orgChart1"/>
    <dgm:cxn modelId="{4EA04DE5-74AE-4948-B523-568EF05A7CF5}" type="presParOf" srcId="{FE1065B9-54DB-4566-96D1-B5CABA82C68C}" destId="{65F10729-B716-4D8F-B3C6-5E2C46B20DA7}" srcOrd="1" destOrd="0" presId="urn:microsoft.com/office/officeart/2005/8/layout/orgChart1"/>
    <dgm:cxn modelId="{0A5D3AC6-1132-4C1C-BAFB-8BBA2115CED5}" type="presParOf" srcId="{65F10729-B716-4D8F-B3C6-5E2C46B20DA7}" destId="{327BEB79-77CF-47FD-A7CA-8245D7DA8DCC}" srcOrd="0" destOrd="0" presId="urn:microsoft.com/office/officeart/2005/8/layout/orgChart1"/>
    <dgm:cxn modelId="{DDDA4642-FF4F-4C85-8379-23AAD99B3EA2}" type="presParOf" srcId="{65F10729-B716-4D8F-B3C6-5E2C46B20DA7}" destId="{4C1800B3-E264-4079-AF09-3225B9A5742A}" srcOrd="1" destOrd="0" presId="urn:microsoft.com/office/officeart/2005/8/layout/orgChart1"/>
    <dgm:cxn modelId="{D951E371-3719-44F0-863C-DAE3C1140A1A}" type="presParOf" srcId="{4C1800B3-E264-4079-AF09-3225B9A5742A}" destId="{3DC25C05-92F2-407C-A1EA-F1D5B20CDF38}" srcOrd="0" destOrd="0" presId="urn:microsoft.com/office/officeart/2005/8/layout/orgChart1"/>
    <dgm:cxn modelId="{428C5D9F-D03F-4CA9-8A32-441E87F18028}" type="presParOf" srcId="{3DC25C05-92F2-407C-A1EA-F1D5B20CDF38}" destId="{DE083E13-C921-47BE-ADC9-F2E500C26F34}" srcOrd="0" destOrd="0" presId="urn:microsoft.com/office/officeart/2005/8/layout/orgChart1"/>
    <dgm:cxn modelId="{C438AAC8-CB6B-4FB8-9F4C-978EAA017F2F}" type="presParOf" srcId="{3DC25C05-92F2-407C-A1EA-F1D5B20CDF38}" destId="{3384AD77-333B-44F2-A1C9-A42E08244542}" srcOrd="1" destOrd="0" presId="urn:microsoft.com/office/officeart/2005/8/layout/orgChart1"/>
    <dgm:cxn modelId="{EE8EBC7E-031A-4B31-ABFF-EC8AEF934910}" type="presParOf" srcId="{4C1800B3-E264-4079-AF09-3225B9A5742A}" destId="{3D377A2F-08A9-4829-BEA7-5041DE0BBE7F}" srcOrd="1" destOrd="0" presId="urn:microsoft.com/office/officeart/2005/8/layout/orgChart1"/>
    <dgm:cxn modelId="{E286E231-9612-45CF-B873-F3D95BD54EF8}" type="presParOf" srcId="{3D377A2F-08A9-4829-BEA7-5041DE0BBE7F}" destId="{9735CC1F-624B-4529-A3C9-39CE0B661FA2}" srcOrd="0" destOrd="0" presId="urn:microsoft.com/office/officeart/2005/8/layout/orgChart1"/>
    <dgm:cxn modelId="{935E22C6-BAEE-41FA-9B7B-0D6ACE63A8BE}" type="presParOf" srcId="{3D377A2F-08A9-4829-BEA7-5041DE0BBE7F}" destId="{6D7E6DE5-7742-465F-BEC3-B3A43D0B3467}" srcOrd="1" destOrd="0" presId="urn:microsoft.com/office/officeart/2005/8/layout/orgChart1"/>
    <dgm:cxn modelId="{35E2F484-E51E-4F5E-8E65-197760609878}" type="presParOf" srcId="{6D7E6DE5-7742-465F-BEC3-B3A43D0B3467}" destId="{7361AAD7-71A5-49A1-8F3C-92725AEFC1E0}" srcOrd="0" destOrd="0" presId="urn:microsoft.com/office/officeart/2005/8/layout/orgChart1"/>
    <dgm:cxn modelId="{588DAE0E-6347-4973-AAEC-3A948AEFDB41}" type="presParOf" srcId="{7361AAD7-71A5-49A1-8F3C-92725AEFC1E0}" destId="{2FBBDA90-03F5-4CFF-975A-80A5653E8771}" srcOrd="0" destOrd="0" presId="urn:microsoft.com/office/officeart/2005/8/layout/orgChart1"/>
    <dgm:cxn modelId="{D011DFFB-5CB5-47DA-B090-0E6BAADB3E36}" type="presParOf" srcId="{7361AAD7-71A5-49A1-8F3C-92725AEFC1E0}" destId="{676738D5-3F85-4BA0-AE16-843714B2CA03}" srcOrd="1" destOrd="0" presId="urn:microsoft.com/office/officeart/2005/8/layout/orgChart1"/>
    <dgm:cxn modelId="{607F6227-8AF7-4F6C-8593-868E0851B5E3}" type="presParOf" srcId="{6D7E6DE5-7742-465F-BEC3-B3A43D0B3467}" destId="{905F0B0B-019D-4E3E-B6C0-753477A7644B}" srcOrd="1" destOrd="0" presId="urn:microsoft.com/office/officeart/2005/8/layout/orgChart1"/>
    <dgm:cxn modelId="{A4BE54F1-60FC-4B07-BF89-E8D5D2304959}" type="presParOf" srcId="{6D7E6DE5-7742-465F-BEC3-B3A43D0B3467}" destId="{5EE2D3C8-ABEF-485F-A21A-EB8A8FB75B17}" srcOrd="2" destOrd="0" presId="urn:microsoft.com/office/officeart/2005/8/layout/orgChart1"/>
    <dgm:cxn modelId="{3C03BC51-CE46-46B5-8058-719F92AA5CA2}" type="presParOf" srcId="{3D377A2F-08A9-4829-BEA7-5041DE0BBE7F}" destId="{4200A7EA-DB7E-4491-B6DB-C3EC28B8E205}" srcOrd="2" destOrd="0" presId="urn:microsoft.com/office/officeart/2005/8/layout/orgChart1"/>
    <dgm:cxn modelId="{7BE16C7D-95D1-4FEB-8019-146C83F40FDE}" type="presParOf" srcId="{3D377A2F-08A9-4829-BEA7-5041DE0BBE7F}" destId="{C1BFB910-EEF0-45DF-B8B1-A99A5308A53D}" srcOrd="3" destOrd="0" presId="urn:microsoft.com/office/officeart/2005/8/layout/orgChart1"/>
    <dgm:cxn modelId="{85F509D6-A87A-406A-AB62-FB84CC233A84}" type="presParOf" srcId="{C1BFB910-EEF0-45DF-B8B1-A99A5308A53D}" destId="{476CCC98-B10D-4479-9102-F5C7D3A7D666}" srcOrd="0" destOrd="0" presId="urn:microsoft.com/office/officeart/2005/8/layout/orgChart1"/>
    <dgm:cxn modelId="{F298D64D-976A-4E22-AD46-4803A126BE14}" type="presParOf" srcId="{476CCC98-B10D-4479-9102-F5C7D3A7D666}" destId="{FAE96E4A-A49A-4194-8552-350CA94BD4C1}" srcOrd="0" destOrd="0" presId="urn:microsoft.com/office/officeart/2005/8/layout/orgChart1"/>
    <dgm:cxn modelId="{64F8F8A7-41C7-46CA-BC83-A293250F725C}" type="presParOf" srcId="{476CCC98-B10D-4479-9102-F5C7D3A7D666}" destId="{78F8616C-EDE4-40A3-A1E5-04D631848A32}" srcOrd="1" destOrd="0" presId="urn:microsoft.com/office/officeart/2005/8/layout/orgChart1"/>
    <dgm:cxn modelId="{B3F20253-C6EB-41A8-8FD3-FD6502CA0A6E}" type="presParOf" srcId="{C1BFB910-EEF0-45DF-B8B1-A99A5308A53D}" destId="{C68C1E18-D6C9-4CD8-A585-DEAB522492B2}" srcOrd="1" destOrd="0" presId="urn:microsoft.com/office/officeart/2005/8/layout/orgChart1"/>
    <dgm:cxn modelId="{825D5600-5A99-42D9-9A7B-813C7BAF7B02}" type="presParOf" srcId="{C1BFB910-EEF0-45DF-B8B1-A99A5308A53D}" destId="{7855CEEF-C786-405C-ADC6-02A97FB5540A}" srcOrd="2" destOrd="0" presId="urn:microsoft.com/office/officeart/2005/8/layout/orgChart1"/>
    <dgm:cxn modelId="{D7BD6A16-CE54-4E11-926F-97A94F284934}" type="presParOf" srcId="{3D377A2F-08A9-4829-BEA7-5041DE0BBE7F}" destId="{B5277615-F392-48FA-9988-CFA94A10A87C}" srcOrd="4" destOrd="0" presId="urn:microsoft.com/office/officeart/2005/8/layout/orgChart1"/>
    <dgm:cxn modelId="{8DA91237-0279-4BF5-A5EA-6B3004934244}" type="presParOf" srcId="{3D377A2F-08A9-4829-BEA7-5041DE0BBE7F}" destId="{37830FA3-3561-4A6A-BFD1-948B3C1F07A3}" srcOrd="5" destOrd="0" presId="urn:microsoft.com/office/officeart/2005/8/layout/orgChart1"/>
    <dgm:cxn modelId="{1D2AE330-A236-41A2-B184-AF3AFAF98DF4}" type="presParOf" srcId="{37830FA3-3561-4A6A-BFD1-948B3C1F07A3}" destId="{87180E82-E809-4D21-AAC3-05097F0AE87D}" srcOrd="0" destOrd="0" presId="urn:microsoft.com/office/officeart/2005/8/layout/orgChart1"/>
    <dgm:cxn modelId="{AD1F932E-D2A0-4845-A830-8C5AC8B92571}" type="presParOf" srcId="{87180E82-E809-4D21-AAC3-05097F0AE87D}" destId="{EAAB115C-CAD7-409F-92D2-5B45C1437685}" srcOrd="0" destOrd="0" presId="urn:microsoft.com/office/officeart/2005/8/layout/orgChart1"/>
    <dgm:cxn modelId="{72A5FD20-FBE9-41E0-92D6-04352AB362FB}" type="presParOf" srcId="{87180E82-E809-4D21-AAC3-05097F0AE87D}" destId="{74CAFF48-C5F8-4183-BE72-C71ED6156A12}" srcOrd="1" destOrd="0" presId="urn:microsoft.com/office/officeart/2005/8/layout/orgChart1"/>
    <dgm:cxn modelId="{8A4E3197-A3C5-4054-ABA8-F4F6DC2128BF}" type="presParOf" srcId="{37830FA3-3561-4A6A-BFD1-948B3C1F07A3}" destId="{A3B257C5-4197-4947-A977-EAE1552A4278}" srcOrd="1" destOrd="0" presId="urn:microsoft.com/office/officeart/2005/8/layout/orgChart1"/>
    <dgm:cxn modelId="{22B3EC23-A17A-4927-9C4C-7B6AF152D750}" type="presParOf" srcId="{37830FA3-3561-4A6A-BFD1-948B3C1F07A3}" destId="{A1718AFD-4554-429B-BB04-FDE282D5DCBB}" srcOrd="2" destOrd="0" presId="urn:microsoft.com/office/officeart/2005/8/layout/orgChart1"/>
    <dgm:cxn modelId="{D0744FEE-FBD2-4678-AE31-9D8745DCF86D}" type="presParOf" srcId="{4C1800B3-E264-4079-AF09-3225B9A5742A}" destId="{8591ECC1-91FA-40EC-AD4D-F7ACCB3A71D1}" srcOrd="2" destOrd="0" presId="urn:microsoft.com/office/officeart/2005/8/layout/orgChart1"/>
    <dgm:cxn modelId="{C67FA447-4C94-4371-8054-24A57AD0D5B9}" type="presParOf" srcId="{65F10729-B716-4D8F-B3C6-5E2C46B20DA7}" destId="{2DD7387D-475A-4B89-AB24-38A65DA60798}" srcOrd="2" destOrd="0" presId="urn:microsoft.com/office/officeart/2005/8/layout/orgChart1"/>
    <dgm:cxn modelId="{14C0145B-038F-4495-9133-07ADAF20307A}" type="presParOf" srcId="{65F10729-B716-4D8F-B3C6-5E2C46B20DA7}" destId="{112850B3-1D6D-40F9-9B4D-3318163BCA71}" srcOrd="3" destOrd="0" presId="urn:microsoft.com/office/officeart/2005/8/layout/orgChart1"/>
    <dgm:cxn modelId="{25232FBB-A087-40BA-8216-19DF73CB182E}" type="presParOf" srcId="{112850B3-1D6D-40F9-9B4D-3318163BCA71}" destId="{3687D733-01D4-47E4-8380-1940434AC7B1}" srcOrd="0" destOrd="0" presId="urn:microsoft.com/office/officeart/2005/8/layout/orgChart1"/>
    <dgm:cxn modelId="{A48D31E3-1BEC-455E-B744-39F225095548}" type="presParOf" srcId="{3687D733-01D4-47E4-8380-1940434AC7B1}" destId="{5FA04A66-09C3-4B72-AE13-B553FC88F8B2}" srcOrd="0" destOrd="0" presId="urn:microsoft.com/office/officeart/2005/8/layout/orgChart1"/>
    <dgm:cxn modelId="{F126147B-7D31-4C7D-B639-03DB6DB605BB}" type="presParOf" srcId="{3687D733-01D4-47E4-8380-1940434AC7B1}" destId="{C65696F2-4C07-4467-AC32-A0EEE530C2E3}" srcOrd="1" destOrd="0" presId="urn:microsoft.com/office/officeart/2005/8/layout/orgChart1"/>
    <dgm:cxn modelId="{E534E33F-0DB0-4D91-9B80-73DEB2905CA0}" type="presParOf" srcId="{112850B3-1D6D-40F9-9B4D-3318163BCA71}" destId="{D2274182-3ECD-45CF-92DD-A070922D5CBC}" srcOrd="1" destOrd="0" presId="urn:microsoft.com/office/officeart/2005/8/layout/orgChart1"/>
    <dgm:cxn modelId="{5EE33271-B45F-4DF7-855C-7D94C096DD25}" type="presParOf" srcId="{D2274182-3ECD-45CF-92DD-A070922D5CBC}" destId="{D5B8FD7A-7298-4585-B25F-1E6BDAC671ED}" srcOrd="0" destOrd="0" presId="urn:microsoft.com/office/officeart/2005/8/layout/orgChart1"/>
    <dgm:cxn modelId="{072427F9-F3CC-44A5-9D14-F238B531E3C8}" type="presParOf" srcId="{D2274182-3ECD-45CF-92DD-A070922D5CBC}" destId="{9341DC4E-B4F4-4F90-B0C9-DF17080E24BA}" srcOrd="1" destOrd="0" presId="urn:microsoft.com/office/officeart/2005/8/layout/orgChart1"/>
    <dgm:cxn modelId="{9B8F2B1F-1FF7-4FC8-86A2-9853712DDD0E}" type="presParOf" srcId="{9341DC4E-B4F4-4F90-B0C9-DF17080E24BA}" destId="{A3CC6B2E-AA6D-4713-96F1-F93A477D935C}" srcOrd="0" destOrd="0" presId="urn:microsoft.com/office/officeart/2005/8/layout/orgChart1"/>
    <dgm:cxn modelId="{7494D493-B4BD-4C37-AD38-3E8AD7FA0D30}" type="presParOf" srcId="{A3CC6B2E-AA6D-4713-96F1-F93A477D935C}" destId="{19225D48-5093-4173-9A22-C199CA88DB3B}" srcOrd="0" destOrd="0" presId="urn:microsoft.com/office/officeart/2005/8/layout/orgChart1"/>
    <dgm:cxn modelId="{17F15DCA-C33A-4D13-8219-5A0862980C6F}" type="presParOf" srcId="{A3CC6B2E-AA6D-4713-96F1-F93A477D935C}" destId="{866AD59F-B829-4E66-AD76-C63DBDFC7373}" srcOrd="1" destOrd="0" presId="urn:microsoft.com/office/officeart/2005/8/layout/orgChart1"/>
    <dgm:cxn modelId="{931D7C10-0AB9-4745-8D3B-8976560FE3DA}" type="presParOf" srcId="{9341DC4E-B4F4-4F90-B0C9-DF17080E24BA}" destId="{229E613F-999D-44C7-ABF6-234B525A6011}" srcOrd="1" destOrd="0" presId="urn:microsoft.com/office/officeart/2005/8/layout/orgChart1"/>
    <dgm:cxn modelId="{617EA508-AD87-492C-9F7C-E799E43C868B}" type="presParOf" srcId="{9341DC4E-B4F4-4F90-B0C9-DF17080E24BA}" destId="{4C2C342F-C238-4EAF-9258-53C065CF181B}" srcOrd="2" destOrd="0" presId="urn:microsoft.com/office/officeart/2005/8/layout/orgChart1"/>
    <dgm:cxn modelId="{C48B21C2-F451-4080-A3F6-FE1ADBFE9459}" type="presParOf" srcId="{D2274182-3ECD-45CF-92DD-A070922D5CBC}" destId="{713D7C6C-42B6-468A-83CF-EB02E2519FE0}" srcOrd="2" destOrd="0" presId="urn:microsoft.com/office/officeart/2005/8/layout/orgChart1"/>
    <dgm:cxn modelId="{32C9181C-2EE8-4618-8C9B-2E8FECDCF5B1}" type="presParOf" srcId="{D2274182-3ECD-45CF-92DD-A070922D5CBC}" destId="{B6BCF5BE-8021-4AF2-8DCC-3EBA932BA5F4}" srcOrd="3" destOrd="0" presId="urn:microsoft.com/office/officeart/2005/8/layout/orgChart1"/>
    <dgm:cxn modelId="{8D85B5A3-215B-40A9-BE4B-4BE46AEBBF36}" type="presParOf" srcId="{B6BCF5BE-8021-4AF2-8DCC-3EBA932BA5F4}" destId="{A9164E64-8C5E-4B82-B482-4D44D1FBB31B}" srcOrd="0" destOrd="0" presId="urn:microsoft.com/office/officeart/2005/8/layout/orgChart1"/>
    <dgm:cxn modelId="{AD250CA2-E2BC-4A89-A96B-ED8C4DE77D92}" type="presParOf" srcId="{A9164E64-8C5E-4B82-B482-4D44D1FBB31B}" destId="{0F812DB0-2236-4D97-B78B-C5EC0841B6AE}" srcOrd="0" destOrd="0" presId="urn:microsoft.com/office/officeart/2005/8/layout/orgChart1"/>
    <dgm:cxn modelId="{890E6B35-52FB-4C3B-AB25-53F8ABA4C03F}" type="presParOf" srcId="{A9164E64-8C5E-4B82-B482-4D44D1FBB31B}" destId="{80840DCC-1F81-48A8-8E14-13DD1AD29FCC}" srcOrd="1" destOrd="0" presId="urn:microsoft.com/office/officeart/2005/8/layout/orgChart1"/>
    <dgm:cxn modelId="{B712B332-1EE3-4A8B-B33C-D0F9669286D3}" type="presParOf" srcId="{B6BCF5BE-8021-4AF2-8DCC-3EBA932BA5F4}" destId="{08D8E8A3-96D8-446B-A9D0-CF70D576B895}" srcOrd="1" destOrd="0" presId="urn:microsoft.com/office/officeart/2005/8/layout/orgChart1"/>
    <dgm:cxn modelId="{FDCD24FF-F596-4E18-AD3C-DB9FB8ABF52E}" type="presParOf" srcId="{B6BCF5BE-8021-4AF2-8DCC-3EBA932BA5F4}" destId="{9F43E56E-7092-4412-A380-9B8A7B25D012}" srcOrd="2" destOrd="0" presId="urn:microsoft.com/office/officeart/2005/8/layout/orgChart1"/>
    <dgm:cxn modelId="{F1866D09-126F-4CA6-BA4F-18B5BF767092}" type="presParOf" srcId="{D2274182-3ECD-45CF-92DD-A070922D5CBC}" destId="{27F22C9F-E467-493E-8C6D-7FC463EA68D7}" srcOrd="4" destOrd="0" presId="urn:microsoft.com/office/officeart/2005/8/layout/orgChart1"/>
    <dgm:cxn modelId="{02D55B6E-C5CC-44EC-AAE5-B8C0BA72D35F}" type="presParOf" srcId="{D2274182-3ECD-45CF-92DD-A070922D5CBC}" destId="{6E8225D9-9717-4596-B5F9-57F9D2E376E6}" srcOrd="5" destOrd="0" presId="urn:microsoft.com/office/officeart/2005/8/layout/orgChart1"/>
    <dgm:cxn modelId="{32CC27E8-1FD6-4624-9BEE-C2839FDB9DD7}" type="presParOf" srcId="{6E8225D9-9717-4596-B5F9-57F9D2E376E6}" destId="{153E5A97-366E-4DFC-B46A-4AE16E4ED2FB}" srcOrd="0" destOrd="0" presId="urn:microsoft.com/office/officeart/2005/8/layout/orgChart1"/>
    <dgm:cxn modelId="{DC0F8D2C-414E-46A1-90F8-D5BB50D21620}" type="presParOf" srcId="{153E5A97-366E-4DFC-B46A-4AE16E4ED2FB}" destId="{D76CC0C9-FC26-49FF-9F70-873F03CC0448}" srcOrd="0" destOrd="0" presId="urn:microsoft.com/office/officeart/2005/8/layout/orgChart1"/>
    <dgm:cxn modelId="{9933837A-8DAD-437F-A763-CF55BC880E87}" type="presParOf" srcId="{153E5A97-366E-4DFC-B46A-4AE16E4ED2FB}" destId="{7F822020-879C-469D-9736-4577E753FF47}" srcOrd="1" destOrd="0" presId="urn:microsoft.com/office/officeart/2005/8/layout/orgChart1"/>
    <dgm:cxn modelId="{5F35D5EF-335B-4208-9AFB-91CD5C5B81A0}" type="presParOf" srcId="{6E8225D9-9717-4596-B5F9-57F9D2E376E6}" destId="{BA60473C-F3E3-4152-BD5E-23333800189C}" srcOrd="1" destOrd="0" presId="urn:microsoft.com/office/officeart/2005/8/layout/orgChart1"/>
    <dgm:cxn modelId="{35DDDD04-09B2-41B6-8DDE-7E717FD4B9ED}" type="presParOf" srcId="{6E8225D9-9717-4596-B5F9-57F9D2E376E6}" destId="{1ABDA8D6-E96F-4C85-B23A-57F4DCBDEC5F}" srcOrd="2" destOrd="0" presId="urn:microsoft.com/office/officeart/2005/8/layout/orgChart1"/>
    <dgm:cxn modelId="{D430453C-0107-45A2-8939-F4840362114F}" type="presParOf" srcId="{D2274182-3ECD-45CF-92DD-A070922D5CBC}" destId="{C33E7BD9-4A4E-4677-83A8-6318B5AF2CE4}" srcOrd="6" destOrd="0" presId="urn:microsoft.com/office/officeart/2005/8/layout/orgChart1"/>
    <dgm:cxn modelId="{C3AB7FF6-846D-4FB6-BCE4-D6B5FF43146C}" type="presParOf" srcId="{D2274182-3ECD-45CF-92DD-A070922D5CBC}" destId="{5ED96592-120A-40EF-855F-852C7AF3DEB5}" srcOrd="7" destOrd="0" presId="urn:microsoft.com/office/officeart/2005/8/layout/orgChart1"/>
    <dgm:cxn modelId="{AED69E64-F4F7-4383-AA04-DD6652E42B59}" type="presParOf" srcId="{5ED96592-120A-40EF-855F-852C7AF3DEB5}" destId="{ABE885B8-4751-482A-91B8-C89A1D4BD983}" srcOrd="0" destOrd="0" presId="urn:microsoft.com/office/officeart/2005/8/layout/orgChart1"/>
    <dgm:cxn modelId="{0FF149CB-AC9C-4B4F-BBF7-320D3916B56C}" type="presParOf" srcId="{ABE885B8-4751-482A-91B8-C89A1D4BD983}" destId="{7905F1A6-61E1-4AB9-9F7A-091B0C62E54D}" srcOrd="0" destOrd="0" presId="urn:microsoft.com/office/officeart/2005/8/layout/orgChart1"/>
    <dgm:cxn modelId="{F8BE5A79-E1AA-44A6-9CCA-48A6890F9226}" type="presParOf" srcId="{ABE885B8-4751-482A-91B8-C89A1D4BD983}" destId="{4954A22E-15DB-4003-857E-E8A69E0E9A3E}" srcOrd="1" destOrd="0" presId="urn:microsoft.com/office/officeart/2005/8/layout/orgChart1"/>
    <dgm:cxn modelId="{B1BD0A03-E037-4571-9AC0-CFBD54DFF333}" type="presParOf" srcId="{5ED96592-120A-40EF-855F-852C7AF3DEB5}" destId="{30702B48-5C00-4B3A-AFCB-FEB7BF9183A2}" srcOrd="1" destOrd="0" presId="urn:microsoft.com/office/officeart/2005/8/layout/orgChart1"/>
    <dgm:cxn modelId="{221B0821-1877-477A-9AD6-8959A7613182}" type="presParOf" srcId="{5ED96592-120A-40EF-855F-852C7AF3DEB5}" destId="{301EB5CC-ED9C-4C9B-AC86-02CFAB79D116}" srcOrd="2" destOrd="0" presId="urn:microsoft.com/office/officeart/2005/8/layout/orgChart1"/>
    <dgm:cxn modelId="{7FB5B70F-0024-4C20-A098-F0B12706A969}" type="presParOf" srcId="{D2274182-3ECD-45CF-92DD-A070922D5CBC}" destId="{58BB0D66-D571-4371-92F1-18F32DE09EE7}" srcOrd="8" destOrd="0" presId="urn:microsoft.com/office/officeart/2005/8/layout/orgChart1"/>
    <dgm:cxn modelId="{087BDD21-DE2B-4E1C-86FF-5405F463E7F1}" type="presParOf" srcId="{D2274182-3ECD-45CF-92DD-A070922D5CBC}" destId="{CC5AAC67-BFCD-4821-BCF5-B3F6B15815D1}" srcOrd="9" destOrd="0" presId="urn:microsoft.com/office/officeart/2005/8/layout/orgChart1"/>
    <dgm:cxn modelId="{574C8F92-21BA-479B-B376-5B713AFCA57E}" type="presParOf" srcId="{CC5AAC67-BFCD-4821-BCF5-B3F6B15815D1}" destId="{DE960476-6D9F-40EA-B0E1-7176B5633073}" srcOrd="0" destOrd="0" presId="urn:microsoft.com/office/officeart/2005/8/layout/orgChart1"/>
    <dgm:cxn modelId="{16FC5CDA-E49D-4145-B464-59216C446EBB}" type="presParOf" srcId="{DE960476-6D9F-40EA-B0E1-7176B5633073}" destId="{31FDD2CB-E09A-443D-92ED-25C2E63CC3DF}" srcOrd="0" destOrd="0" presId="urn:microsoft.com/office/officeart/2005/8/layout/orgChart1"/>
    <dgm:cxn modelId="{5396E02B-5DCF-47C7-AFF8-9AA41405B52B}" type="presParOf" srcId="{DE960476-6D9F-40EA-B0E1-7176B5633073}" destId="{EB83E1C3-2ABE-47B1-95BF-8E704B9E2542}" srcOrd="1" destOrd="0" presId="urn:microsoft.com/office/officeart/2005/8/layout/orgChart1"/>
    <dgm:cxn modelId="{C8C6E7F1-FA37-49EF-943E-127D845272CF}" type="presParOf" srcId="{CC5AAC67-BFCD-4821-BCF5-B3F6B15815D1}" destId="{19D94041-DFBE-45E5-B6EC-F5431D1101D0}" srcOrd="1" destOrd="0" presId="urn:microsoft.com/office/officeart/2005/8/layout/orgChart1"/>
    <dgm:cxn modelId="{00E157BE-E21A-4D52-BB3E-024EA4E9A19F}" type="presParOf" srcId="{CC5AAC67-BFCD-4821-BCF5-B3F6B15815D1}" destId="{94B5F834-E795-4453-A8EB-88DCDC47D716}" srcOrd="2" destOrd="0" presId="urn:microsoft.com/office/officeart/2005/8/layout/orgChart1"/>
    <dgm:cxn modelId="{BC6B74B6-EEAB-448E-BDFE-EDBBADD3DFAC}" type="presParOf" srcId="{112850B3-1D6D-40F9-9B4D-3318163BCA71}" destId="{533372FE-FB6C-44B7-9DEF-862577DCC6DD}" srcOrd="2" destOrd="0" presId="urn:microsoft.com/office/officeart/2005/8/layout/orgChart1"/>
    <dgm:cxn modelId="{6A9BCA80-8768-4581-91AC-4A47563503CB}" type="presParOf" srcId="{FE1065B9-54DB-4566-96D1-B5CABA82C68C}" destId="{43D97E76-DE02-4AB1-BD5B-2E00012AEA15}" srcOrd="2" destOrd="0" presId="urn:microsoft.com/office/officeart/2005/8/layout/orgChart1"/>
  </dgm:cxnLst>
  <dgm:bg/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BB0D66-D571-4371-92F1-18F32DE09EE7}">
      <dsp:nvSpPr>
        <dsp:cNvPr id="0" name=""/>
        <dsp:cNvSpPr/>
      </dsp:nvSpPr>
      <dsp:spPr>
        <a:xfrm>
          <a:off x="6178925" y="1691360"/>
          <a:ext cx="377946" cy="2030713"/>
        </a:xfrm>
        <a:custGeom>
          <a:avLst/>
          <a:gdLst/>
          <a:ahLst/>
          <a:cxnLst/>
          <a:rect l="0" t="0" r="0" b="0"/>
          <a:pathLst>
            <a:path>
              <a:moveTo>
                <a:pt x="377946" y="0"/>
              </a:moveTo>
              <a:lnTo>
                <a:pt x="377946" y="2030713"/>
              </a:lnTo>
              <a:lnTo>
                <a:pt x="0" y="20307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3E7BD9-4A4E-4677-83A8-6318B5AF2CE4}">
      <dsp:nvSpPr>
        <dsp:cNvPr id="0" name=""/>
        <dsp:cNvSpPr/>
      </dsp:nvSpPr>
      <dsp:spPr>
        <a:xfrm>
          <a:off x="6556871" y="1691360"/>
          <a:ext cx="388809" cy="1223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3570"/>
              </a:lnTo>
              <a:lnTo>
                <a:pt x="388809" y="12235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F22C9F-E467-493E-8C6D-7FC463EA68D7}">
      <dsp:nvSpPr>
        <dsp:cNvPr id="0" name=""/>
        <dsp:cNvSpPr/>
      </dsp:nvSpPr>
      <dsp:spPr>
        <a:xfrm>
          <a:off x="6168061" y="1691360"/>
          <a:ext cx="388809" cy="1223570"/>
        </a:xfrm>
        <a:custGeom>
          <a:avLst/>
          <a:gdLst/>
          <a:ahLst/>
          <a:cxnLst/>
          <a:rect l="0" t="0" r="0" b="0"/>
          <a:pathLst>
            <a:path>
              <a:moveTo>
                <a:pt x="388809" y="0"/>
              </a:moveTo>
              <a:lnTo>
                <a:pt x="388809" y="1223570"/>
              </a:lnTo>
              <a:lnTo>
                <a:pt x="0" y="12235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3D7C6C-42B6-468A-83CF-EB02E2519FE0}">
      <dsp:nvSpPr>
        <dsp:cNvPr id="0" name=""/>
        <dsp:cNvSpPr/>
      </dsp:nvSpPr>
      <dsp:spPr>
        <a:xfrm>
          <a:off x="6556871" y="1691360"/>
          <a:ext cx="388809" cy="478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8311"/>
              </a:lnTo>
              <a:lnTo>
                <a:pt x="388809" y="4783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8FD7A-7298-4585-B25F-1E6BDAC671ED}">
      <dsp:nvSpPr>
        <dsp:cNvPr id="0" name=""/>
        <dsp:cNvSpPr/>
      </dsp:nvSpPr>
      <dsp:spPr>
        <a:xfrm>
          <a:off x="6171194" y="1691360"/>
          <a:ext cx="385676" cy="478311"/>
        </a:xfrm>
        <a:custGeom>
          <a:avLst/>
          <a:gdLst/>
          <a:ahLst/>
          <a:cxnLst/>
          <a:rect l="0" t="0" r="0" b="0"/>
          <a:pathLst>
            <a:path>
              <a:moveTo>
                <a:pt x="385676" y="0"/>
              </a:moveTo>
              <a:lnTo>
                <a:pt x="385676" y="478311"/>
              </a:lnTo>
              <a:lnTo>
                <a:pt x="0" y="4783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7387D-475A-4B89-AB24-38A65DA60798}">
      <dsp:nvSpPr>
        <dsp:cNvPr id="0" name=""/>
        <dsp:cNvSpPr/>
      </dsp:nvSpPr>
      <dsp:spPr>
        <a:xfrm>
          <a:off x="4424975" y="804145"/>
          <a:ext cx="2131895" cy="282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324"/>
              </a:lnTo>
              <a:lnTo>
                <a:pt x="2131895" y="155324"/>
              </a:lnTo>
              <a:lnTo>
                <a:pt x="2131895" y="2823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277615-F392-48FA-9988-CFA94A10A87C}">
      <dsp:nvSpPr>
        <dsp:cNvPr id="0" name=""/>
        <dsp:cNvSpPr/>
      </dsp:nvSpPr>
      <dsp:spPr>
        <a:xfrm>
          <a:off x="2302939" y="1691360"/>
          <a:ext cx="506480" cy="1984773"/>
        </a:xfrm>
        <a:custGeom>
          <a:avLst/>
          <a:gdLst/>
          <a:ahLst/>
          <a:cxnLst/>
          <a:rect l="0" t="0" r="0" b="0"/>
          <a:pathLst>
            <a:path>
              <a:moveTo>
                <a:pt x="506480" y="0"/>
              </a:moveTo>
              <a:lnTo>
                <a:pt x="506480" y="1984773"/>
              </a:lnTo>
              <a:lnTo>
                <a:pt x="0" y="19847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00A7EA-DB7E-4491-B6DB-C3EC28B8E205}">
      <dsp:nvSpPr>
        <dsp:cNvPr id="0" name=""/>
        <dsp:cNvSpPr/>
      </dsp:nvSpPr>
      <dsp:spPr>
        <a:xfrm>
          <a:off x="2302939" y="1691360"/>
          <a:ext cx="506480" cy="1223570"/>
        </a:xfrm>
        <a:custGeom>
          <a:avLst/>
          <a:gdLst/>
          <a:ahLst/>
          <a:cxnLst/>
          <a:rect l="0" t="0" r="0" b="0"/>
          <a:pathLst>
            <a:path>
              <a:moveTo>
                <a:pt x="506480" y="0"/>
              </a:moveTo>
              <a:lnTo>
                <a:pt x="506480" y="1223570"/>
              </a:lnTo>
              <a:lnTo>
                <a:pt x="0" y="12235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35CC1F-624B-4529-A3C9-39CE0B661FA2}">
      <dsp:nvSpPr>
        <dsp:cNvPr id="0" name=""/>
        <dsp:cNvSpPr/>
      </dsp:nvSpPr>
      <dsp:spPr>
        <a:xfrm>
          <a:off x="2302939" y="1691360"/>
          <a:ext cx="506480" cy="478311"/>
        </a:xfrm>
        <a:custGeom>
          <a:avLst/>
          <a:gdLst/>
          <a:ahLst/>
          <a:cxnLst/>
          <a:rect l="0" t="0" r="0" b="0"/>
          <a:pathLst>
            <a:path>
              <a:moveTo>
                <a:pt x="506480" y="0"/>
              </a:moveTo>
              <a:lnTo>
                <a:pt x="506480" y="478311"/>
              </a:lnTo>
              <a:lnTo>
                <a:pt x="0" y="4783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7BEB79-77CF-47FD-A7CA-8245D7DA8DCC}">
      <dsp:nvSpPr>
        <dsp:cNvPr id="0" name=""/>
        <dsp:cNvSpPr/>
      </dsp:nvSpPr>
      <dsp:spPr>
        <a:xfrm>
          <a:off x="2277135" y="804145"/>
          <a:ext cx="2147840" cy="282346"/>
        </a:xfrm>
        <a:custGeom>
          <a:avLst/>
          <a:gdLst/>
          <a:ahLst/>
          <a:cxnLst/>
          <a:rect l="0" t="0" r="0" b="0"/>
          <a:pathLst>
            <a:path>
              <a:moveTo>
                <a:pt x="2147840" y="0"/>
              </a:moveTo>
              <a:lnTo>
                <a:pt x="2147840" y="155324"/>
              </a:lnTo>
              <a:lnTo>
                <a:pt x="0" y="155324"/>
              </a:lnTo>
              <a:lnTo>
                <a:pt x="0" y="2823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35544D-4E0F-4F62-8736-6994CD537942}">
      <dsp:nvSpPr>
        <dsp:cNvPr id="0" name=""/>
        <dsp:cNvSpPr/>
      </dsp:nvSpPr>
      <dsp:spPr>
        <a:xfrm>
          <a:off x="3693084" y="138789"/>
          <a:ext cx="1463782" cy="66535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b="1" kern="1200" dirty="0"/>
            <a:t>종합만족도</a:t>
          </a:r>
          <a:endParaRPr lang="en-US" altLang="ko-KR" sz="1400" b="1" kern="1200" dirty="0"/>
        </a:p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400" b="1" kern="1200" dirty="0"/>
            <a:t>68.7</a:t>
          </a:r>
          <a:r>
            <a:rPr lang="ko-KR" altLang="en-US" sz="1400" b="1" kern="1200" dirty="0"/>
            <a:t>점</a:t>
          </a:r>
        </a:p>
      </dsp:txBody>
      <dsp:txXfrm>
        <a:off x="3693084" y="138789"/>
        <a:ext cx="1463782" cy="665355"/>
      </dsp:txXfrm>
    </dsp:sp>
    <dsp:sp modelId="{DE083E13-C921-47BE-ADC9-F2E500C26F34}">
      <dsp:nvSpPr>
        <dsp:cNvPr id="0" name=""/>
        <dsp:cNvSpPr/>
      </dsp:nvSpPr>
      <dsp:spPr>
        <a:xfrm>
          <a:off x="1611780" y="1086491"/>
          <a:ext cx="1330710" cy="604868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dirty="0"/>
            <a:t>대학명망도</a:t>
          </a:r>
          <a:r>
            <a:rPr lang="en-US" altLang="ko-KR" sz="1200" b="1" kern="1200" dirty="0"/>
            <a:t>/</a:t>
          </a:r>
          <a:r>
            <a:rPr lang="ko-KR" altLang="en-US" sz="1200" b="1" kern="1200" dirty="0"/>
            <a:t>만족도</a:t>
          </a:r>
          <a:endParaRPr lang="en-US" altLang="ko-KR" sz="1200" b="1" kern="1200" dirty="0"/>
        </a:p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/>
            <a:t>68.7</a:t>
          </a:r>
          <a:r>
            <a:rPr lang="ko-KR" altLang="en-US" sz="1200" b="1" kern="1200" dirty="0"/>
            <a:t>점</a:t>
          </a:r>
        </a:p>
      </dsp:txBody>
      <dsp:txXfrm>
        <a:off x="1611780" y="1086491"/>
        <a:ext cx="1330710" cy="604868"/>
      </dsp:txXfrm>
    </dsp:sp>
    <dsp:sp modelId="{2FBBDA90-03F5-4CFF-975A-80A5653E8771}">
      <dsp:nvSpPr>
        <dsp:cNvPr id="0" name=""/>
        <dsp:cNvSpPr/>
      </dsp:nvSpPr>
      <dsp:spPr>
        <a:xfrm>
          <a:off x="1093202" y="1867238"/>
          <a:ext cx="1209737" cy="60486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/>
            <a:t>우수인재 양성</a:t>
          </a:r>
          <a:endParaRPr lang="en-US" altLang="ko-KR" sz="1200" kern="1200" dirty="0"/>
        </a:p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kern="1200" dirty="0"/>
            <a:t>69.2</a:t>
          </a:r>
          <a:r>
            <a:rPr lang="ko-KR" altLang="en-US" sz="1200" kern="1200" dirty="0"/>
            <a:t>점</a:t>
          </a:r>
        </a:p>
      </dsp:txBody>
      <dsp:txXfrm>
        <a:off x="1093202" y="1867238"/>
        <a:ext cx="1209737" cy="604868"/>
      </dsp:txXfrm>
    </dsp:sp>
    <dsp:sp modelId="{FAE96E4A-A49A-4194-8552-350CA94BD4C1}">
      <dsp:nvSpPr>
        <dsp:cNvPr id="0" name=""/>
        <dsp:cNvSpPr/>
      </dsp:nvSpPr>
      <dsp:spPr>
        <a:xfrm>
          <a:off x="1093202" y="2612496"/>
          <a:ext cx="1209737" cy="60486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/>
            <a:t>기여도</a:t>
          </a:r>
          <a:endParaRPr lang="en-US" altLang="ko-KR" sz="1200" kern="1200" dirty="0"/>
        </a:p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kern="1200" dirty="0"/>
            <a:t>65.2</a:t>
          </a:r>
          <a:r>
            <a:rPr lang="ko-KR" altLang="en-US" sz="1200" kern="1200" dirty="0"/>
            <a:t>점</a:t>
          </a:r>
        </a:p>
      </dsp:txBody>
      <dsp:txXfrm>
        <a:off x="1093202" y="2612496"/>
        <a:ext cx="1209737" cy="604868"/>
      </dsp:txXfrm>
    </dsp:sp>
    <dsp:sp modelId="{EAAB115C-CAD7-409F-92D2-5B45C1437685}">
      <dsp:nvSpPr>
        <dsp:cNvPr id="0" name=""/>
        <dsp:cNvSpPr/>
      </dsp:nvSpPr>
      <dsp:spPr>
        <a:xfrm>
          <a:off x="1093202" y="3373699"/>
          <a:ext cx="1209737" cy="60486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/>
            <a:t>발전가능성</a:t>
          </a:r>
          <a:endParaRPr lang="en-US" altLang="ko-KR" sz="1200" kern="1200" dirty="0"/>
        </a:p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kern="1200" dirty="0"/>
            <a:t>73.0</a:t>
          </a:r>
          <a:r>
            <a:rPr lang="ko-KR" altLang="en-US" sz="1200" kern="1200" dirty="0"/>
            <a:t>점</a:t>
          </a:r>
        </a:p>
      </dsp:txBody>
      <dsp:txXfrm>
        <a:off x="1093202" y="3373699"/>
        <a:ext cx="1209737" cy="604868"/>
      </dsp:txXfrm>
    </dsp:sp>
    <dsp:sp modelId="{5FA04A66-09C3-4B72-AE13-B553FC88F8B2}">
      <dsp:nvSpPr>
        <dsp:cNvPr id="0" name=""/>
        <dsp:cNvSpPr/>
      </dsp:nvSpPr>
      <dsp:spPr>
        <a:xfrm>
          <a:off x="5891515" y="1086491"/>
          <a:ext cx="1330710" cy="604868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dirty="0"/>
            <a:t>산학협력 만족도</a:t>
          </a:r>
          <a:endParaRPr lang="en-US" altLang="ko-KR" sz="1200" b="1" kern="1200" dirty="0"/>
        </a:p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/>
            <a:t>68.6</a:t>
          </a:r>
          <a:r>
            <a:rPr lang="ko-KR" altLang="en-US" sz="1200" b="1" kern="1200" dirty="0"/>
            <a:t>점</a:t>
          </a:r>
        </a:p>
      </dsp:txBody>
      <dsp:txXfrm>
        <a:off x="5891515" y="1086491"/>
        <a:ext cx="1330710" cy="604868"/>
      </dsp:txXfrm>
    </dsp:sp>
    <dsp:sp modelId="{19225D48-5093-4173-9A22-C199CA88DB3B}">
      <dsp:nvSpPr>
        <dsp:cNvPr id="0" name=""/>
        <dsp:cNvSpPr/>
      </dsp:nvSpPr>
      <dsp:spPr>
        <a:xfrm>
          <a:off x="4961457" y="1867238"/>
          <a:ext cx="1209737" cy="60486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/>
            <a:t>홍보</a:t>
          </a:r>
          <a:endParaRPr lang="en-US" altLang="ko-KR" sz="1200" kern="1200" dirty="0"/>
        </a:p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kern="1200" dirty="0"/>
            <a:t>61.7</a:t>
          </a:r>
          <a:r>
            <a:rPr lang="ko-KR" altLang="en-US" sz="1200" kern="1200" dirty="0"/>
            <a:t>점</a:t>
          </a:r>
        </a:p>
      </dsp:txBody>
      <dsp:txXfrm>
        <a:off x="4961457" y="1867238"/>
        <a:ext cx="1209737" cy="604868"/>
      </dsp:txXfrm>
    </dsp:sp>
    <dsp:sp modelId="{0F812DB0-2236-4D97-B78B-C5EC0841B6AE}">
      <dsp:nvSpPr>
        <dsp:cNvPr id="0" name=""/>
        <dsp:cNvSpPr/>
      </dsp:nvSpPr>
      <dsp:spPr>
        <a:xfrm>
          <a:off x="6945680" y="1867238"/>
          <a:ext cx="1209737" cy="60486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/>
            <a:t>밀착</a:t>
          </a:r>
          <a:endParaRPr lang="en-US" altLang="ko-KR" sz="1200" kern="1200" dirty="0"/>
        </a:p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kern="1200" dirty="0"/>
            <a:t>64.9</a:t>
          </a:r>
          <a:r>
            <a:rPr lang="ko-KR" altLang="en-US" sz="1200" kern="1200" dirty="0"/>
            <a:t>점</a:t>
          </a:r>
        </a:p>
      </dsp:txBody>
      <dsp:txXfrm>
        <a:off x="6945680" y="1867238"/>
        <a:ext cx="1209737" cy="604868"/>
      </dsp:txXfrm>
    </dsp:sp>
    <dsp:sp modelId="{D76CC0C9-FC26-49FF-9F70-873F03CC0448}">
      <dsp:nvSpPr>
        <dsp:cNvPr id="0" name=""/>
        <dsp:cNvSpPr/>
      </dsp:nvSpPr>
      <dsp:spPr>
        <a:xfrm>
          <a:off x="4958324" y="2612496"/>
          <a:ext cx="1209737" cy="60486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/>
            <a:t>전문역량</a:t>
          </a:r>
          <a:endParaRPr lang="en-US" altLang="ko-KR" sz="1200" kern="1200" dirty="0"/>
        </a:p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kern="1200" dirty="0"/>
            <a:t>74.1</a:t>
          </a:r>
          <a:r>
            <a:rPr lang="ko-KR" altLang="en-US" sz="1200" kern="1200" dirty="0"/>
            <a:t>점</a:t>
          </a:r>
        </a:p>
      </dsp:txBody>
      <dsp:txXfrm>
        <a:off x="4958324" y="2612496"/>
        <a:ext cx="1209737" cy="604868"/>
      </dsp:txXfrm>
    </dsp:sp>
    <dsp:sp modelId="{7905F1A6-61E1-4AB9-9F7A-091B0C62E54D}">
      <dsp:nvSpPr>
        <dsp:cNvPr id="0" name=""/>
        <dsp:cNvSpPr/>
      </dsp:nvSpPr>
      <dsp:spPr>
        <a:xfrm>
          <a:off x="6945680" y="2612496"/>
          <a:ext cx="1209737" cy="60486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/>
            <a:t>지원체계</a:t>
          </a:r>
          <a:endParaRPr lang="en-US" altLang="ko-KR" sz="1200" kern="1200" dirty="0"/>
        </a:p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kern="1200" dirty="0"/>
            <a:t>65.7</a:t>
          </a:r>
          <a:r>
            <a:rPr lang="ko-KR" altLang="en-US" sz="1200" kern="1200" dirty="0"/>
            <a:t>점</a:t>
          </a:r>
        </a:p>
      </dsp:txBody>
      <dsp:txXfrm>
        <a:off x="6945680" y="2612496"/>
        <a:ext cx="1209737" cy="604868"/>
      </dsp:txXfrm>
    </dsp:sp>
    <dsp:sp modelId="{31FDD2CB-E09A-443D-92ED-25C2E63CC3DF}">
      <dsp:nvSpPr>
        <dsp:cNvPr id="0" name=""/>
        <dsp:cNvSpPr/>
      </dsp:nvSpPr>
      <dsp:spPr>
        <a:xfrm>
          <a:off x="4969187" y="3419639"/>
          <a:ext cx="1209737" cy="60486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/>
            <a:t>채용 및 추천</a:t>
          </a:r>
          <a:endParaRPr lang="en-US" altLang="ko-KR" sz="1200" kern="1200" dirty="0"/>
        </a:p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kern="1200" dirty="0"/>
            <a:t>74.6</a:t>
          </a:r>
          <a:r>
            <a:rPr lang="ko-KR" altLang="en-US" sz="1200" kern="1200" dirty="0"/>
            <a:t>점</a:t>
          </a:r>
        </a:p>
      </dsp:txBody>
      <dsp:txXfrm>
        <a:off x="4969187" y="3419639"/>
        <a:ext cx="1209737" cy="6048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15762-2227-44F1-A4C3-5DECBCF5899F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5E626-745B-4096-BF71-9B4E97DCFC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0516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E97E0-23CB-4899-AB73-184085887238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1814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8608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6174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1130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표지3(보고서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3215680" y="1844824"/>
            <a:ext cx="5804953" cy="912688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latinLnBrk="0">
              <a:defRPr sz="2800" b="1" cap="all" spc="0">
                <a:ln w="9000" cmpd="sng">
                  <a:noFill/>
                  <a:prstDash val="solid"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편집</a:t>
            </a:r>
            <a:endParaRPr lang="ko-KR" altLang="en-US" dirty="0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0" hasCustomPrompt="1"/>
          </p:nvPr>
        </p:nvSpPr>
        <p:spPr>
          <a:xfrm>
            <a:off x="645548" y="764808"/>
            <a:ext cx="1152000" cy="936000"/>
          </a:xfrm>
          <a:prstGeom prst="rect">
            <a:avLst/>
          </a:prstGeom>
        </p:spPr>
        <p:txBody>
          <a:bodyPr anchor="ctr"/>
          <a:lstStyle>
            <a:lvl1pPr marL="0" indent="0" algn="ctr" latinLnBrk="0">
              <a:buNone/>
              <a:defRPr sz="2800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대학 로고</a:t>
            </a:r>
            <a:endParaRPr lang="ko-KR" altLang="en-US" dirty="0"/>
          </a:p>
        </p:txBody>
      </p:sp>
      <p:sp>
        <p:nvSpPr>
          <p:cNvPr id="11" name="Rectangle 3"/>
          <p:cNvSpPr>
            <a:spLocks noChangeArrowheads="1"/>
          </p:cNvSpPr>
          <p:nvPr userDrawn="1"/>
        </p:nvSpPr>
        <p:spPr bwMode="auto">
          <a:xfrm>
            <a:off x="335360" y="0"/>
            <a:ext cx="177231" cy="6858000"/>
          </a:xfrm>
          <a:prstGeom prst="rect">
            <a:avLst/>
          </a:prstGeom>
          <a:solidFill>
            <a:srgbClr val="F7964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latinLnBrk="0"/>
            <a:endParaRPr lang="ko-KR" altLang="en-US" sz="13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Rectangle 2"/>
          <p:cNvSpPr>
            <a:spLocks noChangeArrowheads="1"/>
          </p:cNvSpPr>
          <p:nvPr userDrawn="1"/>
        </p:nvSpPr>
        <p:spPr bwMode="auto">
          <a:xfrm>
            <a:off x="0" y="1"/>
            <a:ext cx="12192000" cy="657225"/>
          </a:xfrm>
          <a:prstGeom prst="rect">
            <a:avLst/>
          </a:prstGeom>
          <a:solidFill>
            <a:srgbClr val="1F497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latinLnBrk="0"/>
            <a:endParaRPr lang="ko-KR" altLang="en-US" sz="13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Rectangle 3"/>
          <p:cNvSpPr>
            <a:spLocks noChangeArrowheads="1"/>
          </p:cNvSpPr>
          <p:nvPr userDrawn="1"/>
        </p:nvSpPr>
        <p:spPr bwMode="auto">
          <a:xfrm>
            <a:off x="0" y="3609020"/>
            <a:ext cx="12192000" cy="198022"/>
          </a:xfrm>
          <a:prstGeom prst="rect">
            <a:avLst/>
          </a:prstGeom>
          <a:solidFill>
            <a:srgbClr val="1F497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latinLnBrk="0"/>
            <a:endParaRPr lang="ko-KR" altLang="en-US" sz="1300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4" name="그룹 3"/>
          <p:cNvGrpSpPr/>
          <p:nvPr userDrawn="1"/>
        </p:nvGrpSpPr>
        <p:grpSpPr>
          <a:xfrm>
            <a:off x="644769" y="3897252"/>
            <a:ext cx="5334000" cy="2772108"/>
            <a:chOff x="523874" y="764704"/>
            <a:chExt cx="4333875" cy="2772108"/>
          </a:xfrm>
        </p:grpSpPr>
        <p:pic>
          <p:nvPicPr>
            <p:cNvPr id="15" name="Picture 2"/>
            <p:cNvPicPr preferRelativeResize="0"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592" y="169071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"/>
            <p:cNvPicPr preferRelativeResize="0"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0550" y="2625197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3"/>
            <p:cNvPicPr preferRelativeResize="0"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2768" y="169071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4"/>
            <p:cNvPicPr preferRelativeResize="0"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6591" y="76470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6"/>
            <p:cNvPicPr preferRelativeResize="0"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874" y="76470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7"/>
            <p:cNvPicPr preferRelativeResize="0">
              <a:picLocks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4373" y="169071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8"/>
            <p:cNvPicPr preferRelativeResize="0"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546" y="76470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10"/>
            <p:cNvPicPr preferRelativeResize="0">
              <a:picLocks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874" y="2625197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11"/>
            <p:cNvPicPr preferRelativeResize="0">
              <a:picLocks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0550" y="76470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부제목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8118706" y="4032270"/>
            <a:ext cx="1963999" cy="341632"/>
          </a:xfrm>
          <a:prstGeom prst="rect">
            <a:avLst/>
          </a:prstGeom>
        </p:spPr>
        <p:txBody>
          <a:bodyPr wrap="none" anchor="ctr" anchorCtr="0">
            <a:spAutoFit/>
          </a:bodyPr>
          <a:lstStyle>
            <a:lvl1pPr marL="0" indent="0" algn="ctr" latinLnBrk="0">
              <a:buNone/>
              <a:defRPr sz="1800" b="1" cap="none" spc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날짜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48316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장별 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1" y="0"/>
            <a:ext cx="2879969" cy="6858000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0"/>
            <a:endParaRPr lang="ko-KR" altLang="en-US" sz="2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텍스트 개체 틀 19"/>
          <p:cNvSpPr>
            <a:spLocks noGrp="1"/>
          </p:cNvSpPr>
          <p:nvPr>
            <p:ph type="body" sz="quarter" idx="12"/>
          </p:nvPr>
        </p:nvSpPr>
        <p:spPr>
          <a:xfrm>
            <a:off x="6228924" y="2024845"/>
            <a:ext cx="5451169" cy="3382995"/>
          </a:xfrm>
          <a:prstGeom prst="rect">
            <a:avLst/>
          </a:prstGeom>
        </p:spPr>
        <p:txBody>
          <a:bodyPr anchor="ctr"/>
          <a:lstStyle>
            <a:lvl1pPr marL="268288" indent="-268288" latinLnBrk="0">
              <a:buFont typeface="+mj-lt"/>
              <a:buAutoNum type="arabicPeriod"/>
              <a:defRPr sz="2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제목 15"/>
          <p:cNvSpPr>
            <a:spLocks noGrp="1"/>
          </p:cNvSpPr>
          <p:nvPr>
            <p:ph type="title"/>
          </p:nvPr>
        </p:nvSpPr>
        <p:spPr>
          <a:xfrm>
            <a:off x="2879969" y="648000"/>
            <a:ext cx="6468923" cy="909338"/>
          </a:xfrm>
          <a:prstGeom prst="rect">
            <a:avLst/>
          </a:prstGeom>
        </p:spPr>
        <p:txBody>
          <a:bodyPr anchor="ctr"/>
          <a:lstStyle>
            <a:lvl1pPr algn="l" latinLnBrk="0">
              <a:defRPr sz="24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2" name="텍스트 개체 틀 21"/>
          <p:cNvSpPr>
            <a:spLocks noGrp="1"/>
          </p:cNvSpPr>
          <p:nvPr>
            <p:ph type="body" sz="quarter" idx="13"/>
          </p:nvPr>
        </p:nvSpPr>
        <p:spPr>
          <a:xfrm>
            <a:off x="0" y="2024844"/>
            <a:ext cx="2880000" cy="3402726"/>
          </a:xfrm>
          <a:prstGeom prst="rect">
            <a:avLst/>
          </a:prstGeom>
        </p:spPr>
        <p:txBody>
          <a:bodyPr anchor="ctr"/>
          <a:lstStyle>
            <a:lvl1pPr marL="273050" indent="-184150" latinLnBrk="0">
              <a:buFont typeface="+mj-lt"/>
              <a:buAutoNum type="romanUcPeriod"/>
              <a:defRPr sz="12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  <a:lvl2pPr>
              <a:buFont typeface="+mj-lt"/>
              <a:buAutoNum type="romanUcPeriod"/>
              <a:defRPr sz="1200" b="1">
                <a:latin typeface="+mj-ea"/>
                <a:ea typeface="+mj-ea"/>
              </a:defRPr>
            </a:lvl2pPr>
            <a:lvl3pPr marL="1200150" indent="-285750">
              <a:buFont typeface="+mj-lt"/>
              <a:buAutoNum type="romanUcPeriod"/>
              <a:defRPr sz="1200" b="1">
                <a:latin typeface="+mj-ea"/>
                <a:ea typeface="+mj-ea"/>
              </a:defRPr>
            </a:lvl3pPr>
            <a:lvl4pPr marL="1657350" indent="-285750">
              <a:buFont typeface="+mj-lt"/>
              <a:buAutoNum type="romanUcPeriod"/>
              <a:defRPr sz="1200" b="1">
                <a:latin typeface="+mj-ea"/>
                <a:ea typeface="+mj-ea"/>
              </a:defRPr>
            </a:lvl4pPr>
            <a:lvl5pPr marL="2114550" indent="-285750">
              <a:buFont typeface="+mj-lt"/>
              <a:buAutoNum type="romanUcPeriod"/>
              <a:defRPr sz="1200" b="1">
                <a:latin typeface="+mj-ea"/>
                <a:ea typeface="+mj-ea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3" name="텍스트 개체 틀 17"/>
          <p:cNvSpPr>
            <a:spLocks noGrp="1"/>
          </p:cNvSpPr>
          <p:nvPr>
            <p:ph type="body" sz="quarter" idx="11" hasCustomPrompt="1"/>
          </p:nvPr>
        </p:nvSpPr>
        <p:spPr>
          <a:xfrm>
            <a:off x="511908" y="648000"/>
            <a:ext cx="2349631" cy="900646"/>
          </a:xfrm>
          <a:prstGeom prst="rect">
            <a:avLst/>
          </a:prstGeom>
        </p:spPr>
        <p:txBody>
          <a:bodyPr anchor="ctr"/>
          <a:lstStyle>
            <a:lvl1pPr marL="0" indent="0" algn="r" latinLnBrk="0">
              <a:buNone/>
              <a:defRPr sz="24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ko-KR" altLang="en-US" dirty="0" smtClean="0"/>
              <a:t>장 번호</a:t>
            </a:r>
            <a:endParaRPr lang="ko-KR" altLang="en-US" dirty="0"/>
          </a:p>
        </p:txBody>
      </p:sp>
      <p:sp>
        <p:nvSpPr>
          <p:cNvPr id="14" name="Rectangle 66"/>
          <p:cNvSpPr>
            <a:spLocks noChangeArrowheads="1"/>
          </p:cNvSpPr>
          <p:nvPr userDrawn="1"/>
        </p:nvSpPr>
        <p:spPr bwMode="auto">
          <a:xfrm>
            <a:off x="0" y="1628800"/>
            <a:ext cx="12189046" cy="288925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23000">
                <a:schemeClr val="bg1"/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tIns="10800" rIns="54000" bIns="10800" anchor="ctr"/>
          <a:lstStyle/>
          <a:p>
            <a:pPr algn="ctr" latinLnBrk="0">
              <a:spcBef>
                <a:spcPct val="20000"/>
              </a:spcBef>
              <a:buFont typeface="Wingdings" pitchFamily="2" charset="2"/>
              <a:buNone/>
            </a:pPr>
            <a:endParaRPr lang="ko-KR" altLang="en-US" sz="1100" b="1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6973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본문(분할선 없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내용 개체 틀 2"/>
          <p:cNvSpPr>
            <a:spLocks noGrp="1"/>
          </p:cNvSpPr>
          <p:nvPr>
            <p:ph sz="half" idx="13" hasCustomPrompt="1"/>
          </p:nvPr>
        </p:nvSpPr>
        <p:spPr>
          <a:xfrm>
            <a:off x="642890" y="2384884"/>
            <a:ext cx="10899692" cy="1268039"/>
          </a:xfrm>
          <a:prstGeom prst="rect">
            <a:avLst/>
          </a:prstGeom>
        </p:spPr>
        <p:txBody>
          <a:bodyPr>
            <a:spAutoFit/>
          </a:bodyPr>
          <a:lstStyle>
            <a:lvl1pPr marL="182563" indent="-182563" algn="just" latinLnBrk="0">
              <a:buFont typeface="Wingdings" pitchFamily="2" charset="2"/>
              <a:buChar char="ü"/>
              <a:defRPr sz="1400" b="0"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1pPr>
            <a:lvl2pPr marL="354013" indent="-171450" algn="just" latinLnBrk="0">
              <a:buFont typeface="Wingdings" pitchFamily="2" charset="2"/>
              <a:buChar char="Ø"/>
              <a:defRPr sz="1400" b="0"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2pPr>
            <a:lvl3pPr marL="536575" indent="-182563" algn="just" latinLnBrk="0">
              <a:buFont typeface="Wingdings" pitchFamily="2" charset="2"/>
              <a:buChar char="v"/>
              <a:defRPr sz="1400" b="0"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3pPr>
            <a:lvl4pPr marL="719138" indent="-182563" algn="just" latinLnBrk="0">
              <a:buFont typeface="Wingdings" pitchFamily="2" charset="2"/>
              <a:buChar char="l"/>
              <a:defRPr sz="1200" b="0"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4pPr>
            <a:lvl5pPr marL="901700" indent="-182563" algn="just" latinLnBrk="0">
              <a:buFont typeface="Wingdings" pitchFamily="2" charset="2"/>
              <a:buChar char="§"/>
              <a:defRPr sz="1200" b="0"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 smtClean="0"/>
              <a:t>첫째 수준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24" name="텍스트 개체 틀 25"/>
          <p:cNvSpPr>
            <a:spLocks noGrp="1"/>
          </p:cNvSpPr>
          <p:nvPr>
            <p:ph type="body" sz="quarter" idx="15" hasCustomPrompt="1"/>
          </p:nvPr>
        </p:nvSpPr>
        <p:spPr>
          <a:xfrm>
            <a:off x="645548" y="2097090"/>
            <a:ext cx="1547218" cy="258532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latinLnBrk="0">
              <a:buFontTx/>
              <a:buNone/>
              <a:defRPr sz="1200" b="1">
                <a:latin typeface="맑은 고딕" pitchFamily="50" charset="-127"/>
                <a:ea typeface="맑은 고딕" pitchFamily="50" charset="-127"/>
              </a:defRPr>
            </a:lvl1pPr>
            <a:lvl5pPr marL="2171700" indent="-342900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altLang="ko-KR" dirty="0" smtClean="0"/>
              <a:t>[</a:t>
            </a:r>
            <a:r>
              <a:rPr lang="ko-KR" altLang="en-US" dirty="0" smtClean="0"/>
              <a:t>표</a:t>
            </a:r>
            <a:r>
              <a:rPr lang="en-US" altLang="ko-KR" dirty="0" smtClean="0"/>
              <a:t>/</a:t>
            </a:r>
            <a:r>
              <a:rPr lang="ko-KR" altLang="en-US" dirty="0" smtClean="0"/>
              <a:t>그림 제목 편집</a:t>
            </a:r>
            <a:r>
              <a:rPr lang="en-US" altLang="ko-KR" dirty="0" smtClean="0"/>
              <a:t>]</a:t>
            </a:r>
            <a:endParaRPr lang="ko-KR" altLang="en-US" dirty="0"/>
          </a:p>
        </p:txBody>
      </p:sp>
      <p:cxnSp>
        <p:nvCxnSpPr>
          <p:cNvPr id="31" name="직선 연결선 30"/>
          <p:cNvCxnSpPr/>
          <p:nvPr userDrawn="1"/>
        </p:nvCxnSpPr>
        <p:spPr>
          <a:xfrm>
            <a:off x="513231" y="549000"/>
            <a:ext cx="11165538" cy="0"/>
          </a:xfrm>
          <a:prstGeom prst="line">
            <a:avLst/>
          </a:prstGeom>
          <a:ln w="254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>
            <a:off x="513231" y="6309000"/>
            <a:ext cx="11165538" cy="0"/>
          </a:xfrm>
          <a:prstGeom prst="line">
            <a:avLst/>
          </a:prstGeom>
          <a:ln w="254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5844971" y="6458502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latinLnBrk="0">
              <a:defRPr sz="1200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en-US" altLang="ko-KR" dirty="0" smtClean="0"/>
              <a:t>-</a:t>
            </a:r>
            <a:fld id="{D1E91C36-28B7-495F-BC82-F90B359F408A}" type="slidenum">
              <a:rPr lang="ko-KR" altLang="en-US" smtClean="0"/>
              <a:pPr/>
              <a:t>‹#›</a:t>
            </a:fld>
            <a:r>
              <a:rPr lang="en-US" altLang="ko-KR" dirty="0" smtClean="0"/>
              <a:t>-</a:t>
            </a:r>
            <a:endParaRPr lang="ko-KR" altLang="en-US" dirty="0"/>
          </a:p>
        </p:txBody>
      </p:sp>
      <p:sp>
        <p:nvSpPr>
          <p:cNvPr id="14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6228861" y="205278"/>
            <a:ext cx="5451231" cy="3139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 algn="r">
              <a:buNone/>
              <a:defRPr sz="1600" b="1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절 제목 편집</a:t>
            </a:r>
            <a:endParaRPr lang="ko-KR" altLang="en-US" dirty="0"/>
          </a:p>
        </p:txBody>
      </p:sp>
      <p:sp>
        <p:nvSpPr>
          <p:cNvPr id="18" name="제목 1"/>
          <p:cNvSpPr>
            <a:spLocks noGrp="1"/>
          </p:cNvSpPr>
          <p:nvPr>
            <p:ph type="title" hasCustomPrompt="1"/>
          </p:nvPr>
        </p:nvSpPr>
        <p:spPr>
          <a:xfrm>
            <a:off x="514009" y="193198"/>
            <a:ext cx="5449129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algn="l">
              <a:defRPr sz="1800" b="1" baseline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dirty="0" smtClean="0"/>
              <a:t>장 제목 편집</a:t>
            </a:r>
            <a:endParaRPr lang="ko-KR" altLang="en-US" dirty="0"/>
          </a:p>
        </p:txBody>
      </p:sp>
      <p:sp>
        <p:nvSpPr>
          <p:cNvPr id="20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511909" y="657227"/>
            <a:ext cx="11168183" cy="2862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1400" b="1">
                <a:latin typeface="+mn-ea"/>
                <a:ea typeface="+mn-ea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 smtClean="0"/>
              <a:t>슬라이드 텍스트 편집</a:t>
            </a:r>
          </a:p>
        </p:txBody>
      </p:sp>
      <p:pic>
        <p:nvPicPr>
          <p:cNvPr id="1025" name="_x132815736" descr="EMB00000a6c0b9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01" y="6398563"/>
            <a:ext cx="1992923" cy="3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297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본문(빈 화면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직선 연결선 11"/>
          <p:cNvCxnSpPr/>
          <p:nvPr userDrawn="1"/>
        </p:nvCxnSpPr>
        <p:spPr>
          <a:xfrm>
            <a:off x="513231" y="549000"/>
            <a:ext cx="11165538" cy="0"/>
          </a:xfrm>
          <a:prstGeom prst="line">
            <a:avLst/>
          </a:prstGeom>
          <a:ln w="254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 userDrawn="1"/>
        </p:nvCxnSpPr>
        <p:spPr>
          <a:xfrm>
            <a:off x="513231" y="6309000"/>
            <a:ext cx="11165538" cy="0"/>
          </a:xfrm>
          <a:prstGeom prst="line">
            <a:avLst/>
          </a:prstGeom>
          <a:ln w="254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5844971" y="6458502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latinLnBrk="0">
              <a:defRPr sz="1200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en-US" altLang="ko-KR" dirty="0" smtClean="0"/>
              <a:t>-</a:t>
            </a:r>
            <a:fld id="{D1E91C36-28B7-495F-BC82-F90B359F408A}" type="slidenum">
              <a:rPr lang="ko-KR" altLang="en-US" smtClean="0"/>
              <a:pPr/>
              <a:t>‹#›</a:t>
            </a:fld>
            <a:r>
              <a:rPr lang="en-US" altLang="ko-KR" dirty="0" smtClean="0"/>
              <a:t>-</a:t>
            </a:r>
            <a:endParaRPr lang="ko-KR" altLang="en-US" dirty="0"/>
          </a:p>
        </p:txBody>
      </p:sp>
      <p:sp>
        <p:nvSpPr>
          <p:cNvPr id="10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6228861" y="205278"/>
            <a:ext cx="5451231" cy="3139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 algn="r">
              <a:buNone/>
              <a:defRPr sz="1600" b="1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절 제목 편집</a:t>
            </a:r>
            <a:endParaRPr lang="ko-KR" altLang="en-US" dirty="0"/>
          </a:p>
        </p:txBody>
      </p:sp>
      <p:sp>
        <p:nvSpPr>
          <p:cNvPr id="14" name="제목 1"/>
          <p:cNvSpPr>
            <a:spLocks noGrp="1"/>
          </p:cNvSpPr>
          <p:nvPr>
            <p:ph type="title" hasCustomPrompt="1"/>
          </p:nvPr>
        </p:nvSpPr>
        <p:spPr>
          <a:xfrm>
            <a:off x="514009" y="193198"/>
            <a:ext cx="5449129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algn="l">
              <a:defRPr sz="1800" b="1" baseline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dirty="0" smtClean="0"/>
              <a:t>장 제목 편집</a:t>
            </a:r>
            <a:endParaRPr lang="ko-KR" altLang="en-US" dirty="0"/>
          </a:p>
        </p:txBody>
      </p:sp>
      <p:sp>
        <p:nvSpPr>
          <p:cNvPr id="18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511909" y="657227"/>
            <a:ext cx="11168183" cy="2862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1400" b="1">
                <a:latin typeface="+mn-ea"/>
                <a:ea typeface="+mn-ea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 smtClean="0"/>
              <a:t>슬라이드 텍스트 편집</a:t>
            </a:r>
          </a:p>
        </p:txBody>
      </p:sp>
      <p:pic>
        <p:nvPicPr>
          <p:cNvPr id="15" name="_x132815736" descr="EMB00000a6c0b9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01" y="6398563"/>
            <a:ext cx="1992923" cy="3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369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1384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4900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1792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544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120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75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335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483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609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791765" y="4032270"/>
            <a:ext cx="1491114" cy="341632"/>
          </a:xfrm>
        </p:spPr>
        <p:txBody>
          <a:bodyPr/>
          <a:lstStyle/>
          <a:p>
            <a:r>
              <a:rPr lang="en-US" altLang="ko-KR" dirty="0" smtClean="0"/>
              <a:t>2017 </a:t>
            </a:r>
            <a:r>
              <a:rPr lang="ko-KR" altLang="en-US" dirty="0" smtClean="0"/>
              <a:t>학년도</a:t>
            </a:r>
            <a:endParaRPr lang="ko-KR" altLang="en-US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/>
          <a:srcRect l="970"/>
          <a:stretch/>
        </p:blipFill>
        <p:spPr>
          <a:xfrm>
            <a:off x="1769614" y="892042"/>
            <a:ext cx="2814218" cy="736759"/>
          </a:xfrm>
          <a:prstGeom prst="rect">
            <a:avLst/>
          </a:prstGeom>
        </p:spPr>
      </p:pic>
      <p:sp>
        <p:nvSpPr>
          <p:cNvPr id="6" name="제목 9"/>
          <p:cNvSpPr txBox="1">
            <a:spLocks/>
          </p:cNvSpPr>
          <p:nvPr/>
        </p:nvSpPr>
        <p:spPr>
          <a:xfrm>
            <a:off x="3059512" y="1708759"/>
            <a:ext cx="7684688" cy="912688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 cap="all" spc="0">
                <a:ln w="9000" cmpd="sng">
                  <a:noFill/>
                  <a:prstDash val="solid"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ko-KR" altLang="en-US" dirty="0" smtClean="0">
                <a:latin typeface="+mn-ea"/>
                <a:ea typeface="+mn-ea"/>
              </a:rPr>
              <a:t>교육수요자 만족도 조사 산업체 요약 보고서</a:t>
            </a:r>
            <a:endParaRPr kumimoji="1" lang="ko-KR" altLang="en-US" b="0" kern="0" cap="none" dirty="0">
              <a:ln>
                <a:noFill/>
              </a:ln>
              <a:solidFill>
                <a:srgbClr val="00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7523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465466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5. </a:t>
            </a:r>
            <a:r>
              <a:rPr lang="ko-KR" altLang="en-US" dirty="0">
                <a:solidFill>
                  <a:schemeClr val="tx1"/>
                </a:solidFill>
              </a:rPr>
              <a:t>조사 결과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10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1666875" y="620688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응답자 속성 </a:t>
            </a:r>
            <a:r>
              <a:rPr lang="en-US" altLang="ko-KR" sz="1400" b="1" dirty="0">
                <a:latin typeface="+mn-ea"/>
              </a:rPr>
              <a:t>(</a:t>
            </a:r>
            <a:r>
              <a:rPr lang="ko-KR" altLang="en-US" sz="1400" b="1" dirty="0">
                <a:latin typeface="+mn-ea"/>
              </a:rPr>
              <a:t>계속</a:t>
            </a:r>
            <a:r>
              <a:rPr lang="en-US" altLang="ko-KR" sz="1400" b="1" dirty="0">
                <a:latin typeface="+mn-ea"/>
              </a:rPr>
              <a:t>)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/>
          </p:nvPr>
        </p:nvGraphicFramePr>
        <p:xfrm>
          <a:off x="1666876" y="1196220"/>
          <a:ext cx="4357117" cy="4825080"/>
        </p:xfrm>
        <a:graphic>
          <a:graphicData uri="http://schemas.openxmlformats.org/drawingml/2006/table">
            <a:tbl>
              <a:tblPr/>
              <a:tblGrid>
                <a:gridCol w="9568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313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844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844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27896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사례 수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건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비율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4288">
                <a:tc rowSpan="18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산학협력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체결학과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공업행정학과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4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유아교육과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4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사회복지학과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4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글로벌통상경영과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8.7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4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글로벌관광경영학과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4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식품영양전공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4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호텔조리전공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4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임상병리학과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44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치기공학과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6.8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4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치위생학과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44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뷰티헬스전공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44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안경광학전공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44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기계자동차융합공학과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44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산업디자인전공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44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패션디자인전공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44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공간디자인전공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6.8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44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공연예술학과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44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국제어학과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6220111" y="1196221"/>
          <a:ext cx="4319999" cy="4825077"/>
        </p:xfrm>
        <a:graphic>
          <a:graphicData uri="http://schemas.openxmlformats.org/drawingml/2006/table">
            <a:tbl>
              <a:tblPr/>
              <a:tblGrid>
                <a:gridCol w="9031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52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658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658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4137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사례 수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건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비율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1396">
                <a:tc rowSpan="4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산학협력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체결학과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  <a:p>
                      <a:pPr algn="ctr" fontAlgn="t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(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계속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)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에너지환경공학과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1396">
                <a:tc vMerge="1">
                  <a:txBody>
                    <a:bodyPr/>
                    <a:lstStyle/>
                    <a:p>
                      <a:pPr algn="l" fontAlgn="t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전자공학전공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5.8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1396">
                <a:tc vMerge="1">
                  <a:txBody>
                    <a:bodyPr/>
                    <a:lstStyle/>
                    <a:p>
                      <a:pPr algn="l" fontAlgn="t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컴퓨터공학전공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5.8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1396">
                <a:tc vMerge="1">
                  <a:txBody>
                    <a:bodyPr/>
                    <a:lstStyle/>
                    <a:p>
                      <a:pPr algn="l" fontAlgn="t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섬유소재공학과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1396">
                <a:tc rowSpan="2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산학협력체결 학과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캠퍼스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제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캠퍼스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80.6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13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제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캠퍼스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19.4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1396">
                <a:tc rowSpan="5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산학협력체결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단과대학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글로벌비지니스대학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19.7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13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자연과학대학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5.6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13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보건과학대학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13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과학기술융합대학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13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디자인예술대학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29.6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91396">
                <a:tc rowSpan="4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직책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사원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20.4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91396">
                <a:tc vMerge="1">
                  <a:txBody>
                    <a:bodyPr/>
                    <a:lstStyle/>
                    <a:p>
                      <a:pPr algn="l" fontAlgn="t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중간관리자 및 부서책임자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91396">
                <a:tc vMerge="1">
                  <a:txBody>
                    <a:bodyPr/>
                    <a:lstStyle/>
                    <a:p>
                      <a:pPr algn="l" fontAlgn="t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임원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14.6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91396">
                <a:tc vMerge="1">
                  <a:txBody>
                    <a:bodyPr/>
                    <a:lstStyle/>
                    <a:p>
                      <a:pPr algn="l" fontAlgn="t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대표자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40.8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728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4294967295"/>
          </p:nvPr>
        </p:nvSpPr>
        <p:spPr>
          <a:xfrm>
            <a:off x="6204000" y="2097001"/>
            <a:ext cx="4320542" cy="3382995"/>
          </a:xfrm>
          <a:prstGeom prst="rect">
            <a:avLst/>
          </a:prstGeom>
        </p:spPr>
        <p:txBody>
          <a:bodyPr anchor="ctr"/>
          <a:lstStyle/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종합 만족도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속성별 만족도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영역별 </a:t>
            </a:r>
            <a:r>
              <a:rPr lang="ko-KR" altLang="en-US" sz="2000" b="1" dirty="0" smtClean="0">
                <a:latin typeface="+mn-ea"/>
              </a:rPr>
              <a:t>만족도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분석 결과 종합</a:t>
            </a:r>
            <a:endParaRPr lang="en-US" altLang="ko-KR" sz="2000" b="1" dirty="0">
              <a:latin typeface="+mn-ea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482975" y="648000"/>
            <a:ext cx="5256000" cy="936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조사 결과 분석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4294967295"/>
          </p:nvPr>
        </p:nvSpPr>
        <p:spPr>
          <a:xfrm>
            <a:off x="1668000" y="648000"/>
            <a:ext cx="1800000" cy="935038"/>
          </a:xfrm>
          <a:prstGeom prst="rect">
            <a:avLst/>
          </a:prstGeom>
        </p:spPr>
        <p:txBody>
          <a:bodyPr anchor="ctr"/>
          <a:lstStyle/>
          <a:p>
            <a:pPr marL="0" indent="0" algn="r" latinLnBrk="0">
              <a:buNone/>
            </a:pPr>
            <a:r>
              <a:rPr lang="en-US" altLang="ko-KR" sz="24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Times New Roman" panose="02020603050405020304" pitchFamily="18" charset="0"/>
              </a:rPr>
              <a:t>Ⅱ.</a:t>
            </a:r>
            <a:endParaRPr lang="ko-KR" altLang="en-US" sz="24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  <a:cs typeface="Times New Roman" panose="02020603050405020304" pitchFamily="18" charset="0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4294967295"/>
          </p:nvPr>
        </p:nvSpPr>
        <p:spPr>
          <a:xfrm>
            <a:off x="1143000" y="2097001"/>
            <a:ext cx="2340000" cy="3384221"/>
          </a:xfrm>
          <a:prstGeom prst="rect">
            <a:avLst/>
          </a:prstGeom>
        </p:spPr>
        <p:txBody>
          <a:bodyPr anchor="ctr"/>
          <a:lstStyle/>
          <a:p>
            <a:pPr marL="273050" indent="-184150" latinLnBrk="0">
              <a:buFont typeface="+mj-lt"/>
              <a:buAutoNum type="romanUcPeriod"/>
            </a:pPr>
            <a:r>
              <a:rPr lang="ko-KR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조사 개요</a:t>
            </a:r>
            <a:endParaRPr lang="en-US" altLang="ko-KR" sz="1200" b="1" dirty="0">
              <a:solidFill>
                <a:schemeClr val="tx2">
                  <a:lumMod val="60000"/>
                  <a:lumOff val="4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273050" indent="-184150" latinLnBrk="0">
              <a:buFont typeface="+mj-lt"/>
              <a:buAutoNum type="romanUcPeriod"/>
            </a:pPr>
            <a:r>
              <a:rPr lang="ko-KR" altLang="en-US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조사 </a:t>
            </a:r>
            <a:r>
              <a:rPr lang="ko-KR" altLang="en-US" sz="12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결과 </a:t>
            </a:r>
            <a:r>
              <a:rPr lang="ko-KR" altLang="en-US" sz="1200" b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분석</a:t>
            </a:r>
            <a:endParaRPr lang="ko-KR" altLang="en-US" sz="1200" b="1" dirty="0">
              <a:solidFill>
                <a:schemeClr val="tx2">
                  <a:lumMod val="60000"/>
                  <a:lumOff val="4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5647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692759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1. </a:t>
            </a:r>
            <a:r>
              <a:rPr lang="ko-KR" altLang="en-US" dirty="0">
                <a:solidFill>
                  <a:schemeClr val="tx1"/>
                </a:solidFill>
              </a:rPr>
              <a:t>종합만족도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12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산업체 종합만족도</a:t>
            </a:r>
            <a:r>
              <a:rPr lang="en-US" altLang="ko-KR" sz="1400" b="1" dirty="0">
                <a:latin typeface="+mn-ea"/>
              </a:rPr>
              <a:t>: 68.7</a:t>
            </a:r>
            <a:r>
              <a:rPr lang="ko-KR" altLang="en-US" sz="1400" b="1" dirty="0">
                <a:latin typeface="+mn-ea"/>
              </a:rPr>
              <a:t>점</a:t>
            </a:r>
          </a:p>
        </p:txBody>
      </p:sp>
      <p:sp>
        <p:nvSpPr>
          <p:cNvPr id="5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6" y="657227"/>
            <a:ext cx="9074149" cy="867930"/>
          </a:xfrm>
        </p:spPr>
        <p:txBody>
          <a:bodyPr/>
          <a:lstStyle/>
          <a:p>
            <a:r>
              <a:rPr lang="ko-KR" altLang="en-US" dirty="0" err="1"/>
              <a:t>신한대학교의</a:t>
            </a:r>
            <a:r>
              <a:rPr lang="ko-KR" altLang="en-US" dirty="0"/>
              <a:t> 산업체 만족도 조사 결과</a:t>
            </a:r>
            <a:r>
              <a:rPr lang="en-US" altLang="ko-KR" dirty="0"/>
              <a:t>, </a:t>
            </a:r>
            <a:r>
              <a:rPr lang="ko-KR" altLang="en-US" dirty="0"/>
              <a:t>종합 만족도는 </a:t>
            </a:r>
            <a:r>
              <a:rPr lang="en-US" altLang="ko-KR" dirty="0"/>
              <a:t>68.7</a:t>
            </a:r>
            <a:r>
              <a:rPr lang="ko-KR" altLang="en-US" dirty="0"/>
              <a:t>점이며</a:t>
            </a:r>
            <a:r>
              <a:rPr lang="en-US" altLang="ko-KR" dirty="0"/>
              <a:t>, </a:t>
            </a:r>
            <a:r>
              <a:rPr lang="ko-KR" altLang="en-US" dirty="0"/>
              <a:t>대학명망도 및 만족도는</a:t>
            </a:r>
            <a:r>
              <a:rPr lang="en-US" altLang="ko-KR" dirty="0"/>
              <a:t> 68.7</a:t>
            </a:r>
            <a:r>
              <a:rPr lang="ko-KR" altLang="en-US" dirty="0"/>
              <a:t>점</a:t>
            </a:r>
            <a:r>
              <a:rPr lang="en-US" altLang="ko-KR" dirty="0"/>
              <a:t>, </a:t>
            </a:r>
            <a:r>
              <a:rPr lang="ko-KR" altLang="en-US" dirty="0"/>
              <a:t>산학협력 만족도는 </a:t>
            </a:r>
            <a:r>
              <a:rPr lang="en-US" altLang="ko-KR" dirty="0"/>
              <a:t>68.6</a:t>
            </a:r>
            <a:r>
              <a:rPr lang="ko-KR" altLang="en-US" dirty="0"/>
              <a:t>점으로 나타남</a:t>
            </a:r>
            <a:r>
              <a:rPr lang="en-US" altLang="ko-KR" dirty="0"/>
              <a:t>. </a:t>
            </a:r>
            <a:r>
              <a:rPr lang="ko-KR" altLang="en-US" dirty="0"/>
              <a:t>산업체 만족도를 구성하는 </a:t>
            </a:r>
            <a:r>
              <a:rPr lang="en-US" altLang="ko-KR" dirty="0"/>
              <a:t>8</a:t>
            </a:r>
            <a:r>
              <a:rPr lang="ko-KR" altLang="en-US" dirty="0"/>
              <a:t>개의 하위 요인 만족도 모두 </a:t>
            </a:r>
            <a:r>
              <a:rPr lang="en-US" altLang="ko-KR" dirty="0"/>
              <a:t>60</a:t>
            </a:r>
            <a:r>
              <a:rPr lang="ko-KR" altLang="en-US" dirty="0"/>
              <a:t>점 이상의 수준을 보이고 있으며</a:t>
            </a:r>
            <a:r>
              <a:rPr lang="en-US" altLang="ko-KR" dirty="0"/>
              <a:t>, </a:t>
            </a:r>
            <a:r>
              <a:rPr lang="ko-KR" altLang="en-US" dirty="0"/>
              <a:t>채용 및 추천 요인이 </a:t>
            </a:r>
            <a:r>
              <a:rPr lang="en-US" altLang="ko-KR" dirty="0"/>
              <a:t>74.6</a:t>
            </a:r>
            <a:r>
              <a:rPr lang="ko-KR" altLang="en-US" dirty="0"/>
              <a:t>점으로 가장 높은 수준인 반면에 홍보 요인이 </a:t>
            </a:r>
            <a:r>
              <a:rPr lang="en-US" altLang="ko-KR" dirty="0"/>
              <a:t>61.7</a:t>
            </a:r>
            <a:r>
              <a:rPr lang="ko-KR" altLang="en-US" dirty="0"/>
              <a:t>점으로 상대적으로 낮은 수준을 나타내고 있음</a:t>
            </a:r>
            <a:r>
              <a:rPr lang="en-US" altLang="ko-KR" dirty="0"/>
              <a:t>.</a:t>
            </a:r>
            <a:endParaRPr lang="ko-KR" altLang="en-US" dirty="0"/>
          </a:p>
        </p:txBody>
      </p:sp>
      <p:graphicFrame>
        <p:nvGraphicFramePr>
          <p:cNvPr id="3" name="다이어그램 2"/>
          <p:cNvGraphicFramePr/>
          <p:nvPr>
            <p:extLst/>
          </p:nvPr>
        </p:nvGraphicFramePr>
        <p:xfrm>
          <a:off x="1666875" y="2133600"/>
          <a:ext cx="8858250" cy="4103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타원 5"/>
          <p:cNvSpPr/>
          <p:nvPr/>
        </p:nvSpPr>
        <p:spPr>
          <a:xfrm>
            <a:off x="6384032" y="5697252"/>
            <a:ext cx="360000" cy="3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1</a:t>
            </a:r>
            <a:endParaRPr lang="ko-KR" altLang="en-US" sz="1200" b="1" dirty="0"/>
          </a:p>
        </p:txBody>
      </p:sp>
      <p:sp>
        <p:nvSpPr>
          <p:cNvPr id="8" name="타원 7"/>
          <p:cNvSpPr/>
          <p:nvPr/>
        </p:nvSpPr>
        <p:spPr>
          <a:xfrm>
            <a:off x="6384032" y="4869160"/>
            <a:ext cx="360000" cy="36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2</a:t>
            </a:r>
            <a:endParaRPr lang="ko-KR" altLang="en-US" sz="1200" b="1" dirty="0"/>
          </a:p>
        </p:txBody>
      </p:sp>
      <p:sp>
        <p:nvSpPr>
          <p:cNvPr id="9" name="타원 8"/>
          <p:cNvSpPr/>
          <p:nvPr/>
        </p:nvSpPr>
        <p:spPr>
          <a:xfrm>
            <a:off x="2531644" y="5625244"/>
            <a:ext cx="360000" cy="36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3</a:t>
            </a:r>
            <a:endParaRPr lang="ko-KR" altLang="en-US" sz="1200" b="1" dirty="0"/>
          </a:p>
        </p:txBody>
      </p:sp>
      <p:sp>
        <p:nvSpPr>
          <p:cNvPr id="10" name="타원 9"/>
          <p:cNvSpPr/>
          <p:nvPr/>
        </p:nvSpPr>
        <p:spPr>
          <a:xfrm>
            <a:off x="2531644" y="4113076"/>
            <a:ext cx="360000" cy="36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4</a:t>
            </a:r>
            <a:endParaRPr lang="ko-KR" altLang="en-US" sz="1200" b="1" dirty="0"/>
          </a:p>
        </p:txBody>
      </p:sp>
      <p:sp>
        <p:nvSpPr>
          <p:cNvPr id="12" name="타원 11"/>
          <p:cNvSpPr/>
          <p:nvPr/>
        </p:nvSpPr>
        <p:spPr>
          <a:xfrm>
            <a:off x="9696400" y="4869160"/>
            <a:ext cx="360000" cy="36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5</a:t>
            </a:r>
            <a:endParaRPr lang="ko-KR" altLang="en-US" sz="1200" b="1" dirty="0"/>
          </a:p>
        </p:txBody>
      </p:sp>
      <p:sp>
        <p:nvSpPr>
          <p:cNvPr id="14" name="타원 13"/>
          <p:cNvSpPr/>
          <p:nvPr/>
        </p:nvSpPr>
        <p:spPr>
          <a:xfrm>
            <a:off x="6378496" y="4113076"/>
            <a:ext cx="360000" cy="3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8</a:t>
            </a:r>
            <a:endParaRPr lang="ko-KR" altLang="en-US" sz="1200" b="1" dirty="0"/>
          </a:p>
        </p:txBody>
      </p:sp>
      <p:sp>
        <p:nvSpPr>
          <p:cNvPr id="15" name="타원 14"/>
          <p:cNvSpPr/>
          <p:nvPr/>
        </p:nvSpPr>
        <p:spPr>
          <a:xfrm>
            <a:off x="2535539" y="4871428"/>
            <a:ext cx="360000" cy="36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6</a:t>
            </a:r>
            <a:endParaRPr lang="ko-KR" altLang="en-US" sz="1200" b="1" dirty="0"/>
          </a:p>
        </p:txBody>
      </p:sp>
      <p:sp>
        <p:nvSpPr>
          <p:cNvPr id="16" name="타원 15"/>
          <p:cNvSpPr/>
          <p:nvPr/>
        </p:nvSpPr>
        <p:spPr>
          <a:xfrm>
            <a:off x="9696400" y="4113076"/>
            <a:ext cx="360000" cy="36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7</a:t>
            </a:r>
            <a:endParaRPr lang="ko-KR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911178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13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가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소재지역</a:t>
            </a: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2. </a:t>
            </a:r>
            <a:r>
              <a:rPr lang="ko-KR" altLang="en-US" dirty="0">
                <a:solidFill>
                  <a:schemeClr val="tx1"/>
                </a:solidFill>
              </a:rPr>
              <a:t>속성별 만족도</a:t>
            </a:r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480131"/>
          </a:xfrm>
        </p:spPr>
        <p:txBody>
          <a:bodyPr/>
          <a:lstStyle/>
          <a:p>
            <a:r>
              <a:rPr lang="ko-KR" altLang="en-US" dirty="0"/>
              <a:t>서울</a:t>
            </a:r>
            <a:r>
              <a:rPr lang="en-US" altLang="ko-KR" dirty="0"/>
              <a:t>,</a:t>
            </a:r>
            <a:r>
              <a:rPr lang="ko-KR" altLang="en-US" dirty="0"/>
              <a:t>인천 및 의정부</a:t>
            </a:r>
            <a:r>
              <a:rPr lang="en-US" altLang="ko-KR" dirty="0"/>
              <a:t>,</a:t>
            </a:r>
            <a:r>
              <a:rPr lang="ko-KR" altLang="en-US" dirty="0"/>
              <a:t>포천 지역보다 </a:t>
            </a:r>
            <a:r>
              <a:rPr lang="ko-KR" altLang="en-US" dirty="0" err="1"/>
              <a:t>그외</a:t>
            </a:r>
            <a:r>
              <a:rPr lang="ko-KR" altLang="en-US" dirty="0"/>
              <a:t> 경기지역의 만족도 차이가 약 </a:t>
            </a:r>
            <a:r>
              <a:rPr lang="en-US" altLang="ko-KR" dirty="0"/>
              <a:t>10</a:t>
            </a:r>
            <a:r>
              <a:rPr lang="ko-KR" altLang="en-US" dirty="0"/>
              <a:t>점 정도로 높게 나타남</a:t>
            </a:r>
            <a:r>
              <a:rPr lang="en-US" altLang="ko-KR" dirty="0"/>
              <a:t>. </a:t>
            </a:r>
            <a:r>
              <a:rPr lang="ko-KR" altLang="en-US" dirty="0"/>
              <a:t>서울</a:t>
            </a:r>
            <a:r>
              <a:rPr lang="en-US" altLang="ko-KR" dirty="0"/>
              <a:t>, </a:t>
            </a:r>
            <a:r>
              <a:rPr lang="ko-KR" altLang="en-US" dirty="0"/>
              <a:t>인천 및 의정부</a:t>
            </a:r>
            <a:r>
              <a:rPr lang="en-US" altLang="ko-KR" dirty="0"/>
              <a:t>, </a:t>
            </a:r>
            <a:r>
              <a:rPr lang="ko-KR" altLang="en-US" dirty="0"/>
              <a:t>포천 지역의 만족도는 전체 만족도와 유사한 수준으로 나타남</a:t>
            </a:r>
            <a:r>
              <a:rPr lang="en-US" altLang="ko-KR" dirty="0"/>
              <a:t>. 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err="1">
                <a:latin typeface="+mn-ea"/>
              </a:rPr>
              <a:t>그외</a:t>
            </a:r>
            <a:r>
              <a:rPr lang="ko-KR" altLang="en-US" sz="1400" b="1" dirty="0">
                <a:latin typeface="+mn-ea"/>
              </a:rPr>
              <a:t> 경기 지역의 만족도가 가장 높게 나타남</a:t>
            </a:r>
          </a:p>
        </p:txBody>
      </p:sp>
      <p:graphicFrame>
        <p:nvGraphicFramePr>
          <p:cNvPr id="9" name="차트 8"/>
          <p:cNvGraphicFramePr/>
          <p:nvPr>
            <p:extLst/>
          </p:nvPr>
        </p:nvGraphicFramePr>
        <p:xfrm>
          <a:off x="1666877" y="2060848"/>
          <a:ext cx="4321174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/>
          </p:nvPr>
        </p:nvGraphicFramePr>
        <p:xfrm>
          <a:off x="6073478" y="2060850"/>
          <a:ext cx="4449398" cy="4112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1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420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251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251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251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89047">
                  <a:extLst>
                    <a:ext uri="{9D8B030D-6E8A-4147-A177-3AD203B41FA5}">
                      <a16:colId xmlns="" xmlns:a16="http://schemas.microsoft.com/office/drawing/2014/main" val="3530097684"/>
                    </a:ext>
                  </a:extLst>
                </a:gridCol>
                <a:gridCol w="661328">
                  <a:extLst>
                    <a:ext uri="{9D8B030D-6E8A-4147-A177-3AD203B41FA5}">
                      <a16:colId xmlns="" xmlns:a16="http://schemas.microsoft.com/office/drawing/2014/main" val="1371035143"/>
                    </a:ext>
                  </a:extLst>
                </a:gridCol>
                <a:gridCol w="525188">
                  <a:extLst>
                    <a:ext uri="{9D8B030D-6E8A-4147-A177-3AD203B41FA5}">
                      <a16:colId xmlns="" xmlns:a16="http://schemas.microsoft.com/office/drawing/2014/main" val="218085906"/>
                    </a:ext>
                  </a:extLst>
                </a:gridCol>
              </a:tblGrid>
              <a:tr h="255574"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+mn-lt"/>
                        </a:rPr>
                        <a:t>구분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100" dirty="0">
                          <a:latin typeface="+mn-lt"/>
                        </a:rPr>
                        <a:t>2016</a:t>
                      </a:r>
                      <a:endParaRPr lang="ko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 alt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100" dirty="0">
                          <a:latin typeface="+mn-lt"/>
                        </a:rPr>
                        <a:t>2017</a:t>
                      </a:r>
                      <a:endParaRPr lang="ko-KR" altLang="en-US" sz="11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 alt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0946"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bg1"/>
                          </a:solidFill>
                          <a:latin typeface="+mn-lt"/>
                        </a:rPr>
                        <a:t>서울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bg1"/>
                          </a:solidFill>
                          <a:latin typeface="+mn-lt"/>
                        </a:rPr>
                        <a:t>경기 북부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bg1"/>
                          </a:solidFill>
                          <a:latin typeface="+mn-lt"/>
                        </a:rPr>
                        <a:t>경기 남부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bg1"/>
                          </a:solidFill>
                          <a:latin typeface="+mn-lt"/>
                        </a:rPr>
                        <a:t>서울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bg1"/>
                          </a:solidFill>
                          <a:latin typeface="+mn-lt"/>
                        </a:rPr>
                        <a:t>의정부</a:t>
                      </a:r>
                      <a:r>
                        <a:rPr lang="en-US" altLang="ko-KR" sz="1100" dirty="0">
                          <a:solidFill>
                            <a:schemeClr val="bg1"/>
                          </a:solidFill>
                          <a:latin typeface="+mn-lt"/>
                        </a:rPr>
                        <a:t>,</a:t>
                      </a:r>
                    </a:p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bg1"/>
                          </a:solidFill>
                          <a:latin typeface="+mn-lt"/>
                        </a:rPr>
                        <a:t>포천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>
                          <a:solidFill>
                            <a:schemeClr val="bg1"/>
                          </a:solidFill>
                          <a:latin typeface="+mn-lt"/>
                        </a:rPr>
                        <a:t>그외</a:t>
                      </a:r>
                      <a:endParaRPr lang="en-US" altLang="ko-KR" sz="110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100">
                          <a:solidFill>
                            <a:schemeClr val="bg1"/>
                          </a:solidFill>
                          <a:latin typeface="+mn-lt"/>
                        </a:rPr>
                        <a:t>경기</a:t>
                      </a:r>
                      <a:endParaRPr lang="ko-KR" altLang="en-US" sz="11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25947885"/>
                  </a:ext>
                </a:extLst>
              </a:tr>
              <a:tr h="496796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대학</a:t>
                      </a:r>
                      <a:endParaRPr lang="en-US" altLang="ko-KR" sz="1000" dirty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명망도 </a:t>
                      </a:r>
                      <a:endParaRPr lang="en-US" altLang="ko-KR" sz="1000" dirty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및 </a:t>
                      </a:r>
                      <a:endParaRPr lang="en-US" altLang="ko-KR" sz="1000" dirty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만족도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우수인재 양성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68.8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71.4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67.4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87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기여도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74.9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68.7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64.8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68.2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62.3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679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발전</a:t>
                      </a:r>
                      <a:endParaRPr lang="en-US" altLang="ko-KR" sz="1000" dirty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가능성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77.8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72.8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70.3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72.8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6796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산학협력 </a:t>
                      </a:r>
                      <a:endParaRPr lang="en-US" altLang="ko-KR" sz="1000" dirty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만족도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홍보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69.2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62.4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61.2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59.5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679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밀착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69.8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64.9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65.5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64.1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87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전문역량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78.8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78.3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73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73.6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76.5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87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지원체계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64.6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69.2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64.3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679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교류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>
                          <a:latin typeface="+mn-lt"/>
                        </a:rPr>
                        <a:t>-</a:t>
                      </a:r>
                      <a:endParaRPr lang="ko-KR" altLang="en-US" sz="1000">
                        <a:latin typeface="+mn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>
                          <a:latin typeface="+mn-lt"/>
                        </a:rPr>
                        <a:t>-</a:t>
                      </a:r>
                      <a:endParaRPr lang="ko-KR" altLang="en-US" sz="1000">
                        <a:latin typeface="+mn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>
                          <a:latin typeface="+mn-lt"/>
                        </a:rPr>
                        <a:t>-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9679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채용 및 추천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79.5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80.1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74.7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70.1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75.5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/>
          </p:nvPr>
        </p:nvGraphicFramePr>
        <p:xfrm>
          <a:off x="2459596" y="5002376"/>
          <a:ext cx="58464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6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bg1"/>
                          </a:solidFill>
                        </a:rPr>
                        <a:t>103</a:t>
                      </a:r>
                      <a:endParaRPr lang="ko-KR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>
            <p:extLst/>
          </p:nvPr>
        </p:nvGraphicFramePr>
        <p:xfrm>
          <a:off x="3474869" y="5002376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>
            <p:extLst/>
          </p:nvPr>
        </p:nvGraphicFramePr>
        <p:xfrm>
          <a:off x="5303912" y="5002376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표 14"/>
          <p:cNvGraphicFramePr>
            <a:graphicFrameLocks noGrp="1"/>
          </p:cNvGraphicFramePr>
          <p:nvPr>
            <p:extLst/>
          </p:nvPr>
        </p:nvGraphicFramePr>
        <p:xfrm>
          <a:off x="4360836" y="5001828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6" name="그림 15">
            <a:extLst>
              <a:ext uri="{FF2B5EF4-FFF2-40B4-BE49-F238E27FC236}">
                <a16:creationId xmlns="" xmlns:a16="http://schemas.microsoft.com/office/drawing/2014/main" id="{C421D1D9-E823-4F77-B423-DE0295BFE8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913" y="2595101"/>
            <a:ext cx="404495" cy="40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192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14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나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캠퍼스</a:t>
            </a: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2. </a:t>
            </a:r>
            <a:r>
              <a:rPr lang="ko-KR" altLang="en-US" dirty="0">
                <a:solidFill>
                  <a:schemeClr val="tx1"/>
                </a:solidFill>
              </a:rPr>
              <a:t>속성별 만족도</a:t>
            </a:r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674031"/>
          </a:xfrm>
        </p:spPr>
        <p:txBody>
          <a:bodyPr/>
          <a:lstStyle/>
          <a:p>
            <a:r>
              <a:rPr lang="ko-KR" altLang="en-US" dirty="0"/>
              <a:t>제</a:t>
            </a:r>
            <a:r>
              <a:rPr lang="en-US" altLang="ko-KR" dirty="0"/>
              <a:t>2</a:t>
            </a:r>
            <a:r>
              <a:rPr lang="ko-KR" altLang="en-US" dirty="0"/>
              <a:t>캠퍼스에 비해 제</a:t>
            </a:r>
            <a:r>
              <a:rPr lang="en-US" altLang="ko-KR" dirty="0"/>
              <a:t>1</a:t>
            </a:r>
            <a:r>
              <a:rPr lang="ko-KR" altLang="en-US" dirty="0"/>
              <a:t>캠퍼스의 만족도가 상대적으로 높은 수준을 보임</a:t>
            </a:r>
            <a:r>
              <a:rPr lang="en-US" altLang="ko-KR" dirty="0"/>
              <a:t>. </a:t>
            </a:r>
            <a:r>
              <a:rPr lang="ko-KR" altLang="en-US" dirty="0"/>
              <a:t>또한 대학명망도 및 만족도의 </a:t>
            </a:r>
            <a:r>
              <a:rPr lang="en-US" altLang="ko-KR" dirty="0"/>
              <a:t>“</a:t>
            </a:r>
            <a:r>
              <a:rPr lang="ko-KR" altLang="en-US" dirty="0"/>
              <a:t>산학협력 밀착“</a:t>
            </a:r>
            <a:r>
              <a:rPr lang="en-US" altLang="ko-KR" dirty="0"/>
              <a:t> </a:t>
            </a:r>
            <a:r>
              <a:rPr lang="ko-KR" altLang="en-US" dirty="0"/>
              <a:t>및</a:t>
            </a:r>
            <a:r>
              <a:rPr lang="en-US" altLang="ko-KR" dirty="0"/>
              <a:t> “</a:t>
            </a:r>
            <a:r>
              <a:rPr lang="ko-KR" altLang="en-US" dirty="0"/>
              <a:t>산학협력 전문역량</a:t>
            </a:r>
            <a:r>
              <a:rPr lang="en-US" altLang="ko-KR" dirty="0"/>
              <a:t>”</a:t>
            </a:r>
            <a:r>
              <a:rPr lang="ko-KR" altLang="en-US" dirty="0"/>
              <a:t> 요인 만족도를 제외한 모든 요인의 만족도가 제</a:t>
            </a:r>
            <a:r>
              <a:rPr lang="en-US" altLang="ko-KR" dirty="0"/>
              <a:t>2</a:t>
            </a:r>
            <a:r>
              <a:rPr lang="ko-KR" altLang="en-US" dirty="0"/>
              <a:t>캠퍼스에 비해 상대적으로 높은 수준을 나타내고 있음</a:t>
            </a:r>
            <a:r>
              <a:rPr lang="en-US" altLang="ko-KR" dirty="0"/>
              <a:t>. </a:t>
            </a:r>
            <a:r>
              <a:rPr lang="ko-KR" altLang="en-US" dirty="0"/>
              <a:t>두 캠퍼스 모두 평균 </a:t>
            </a:r>
            <a:r>
              <a:rPr lang="en-US" altLang="ko-KR" dirty="0"/>
              <a:t>5</a:t>
            </a:r>
            <a:r>
              <a:rPr lang="ko-KR" altLang="en-US" dirty="0"/>
              <a:t>점 이상의 만족도 하락을 보임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상대적으로 높은 수준을 보이는 제</a:t>
            </a:r>
            <a:r>
              <a:rPr lang="en-US" altLang="ko-KR" sz="1400" b="1" dirty="0">
                <a:latin typeface="+mn-ea"/>
              </a:rPr>
              <a:t>1</a:t>
            </a:r>
            <a:r>
              <a:rPr lang="ko-KR" altLang="en-US" sz="1400" b="1" dirty="0">
                <a:latin typeface="+mn-ea"/>
              </a:rPr>
              <a:t>캠퍼스 만족도</a:t>
            </a:r>
          </a:p>
        </p:txBody>
      </p:sp>
      <p:graphicFrame>
        <p:nvGraphicFramePr>
          <p:cNvPr id="10" name="차트 9"/>
          <p:cNvGraphicFramePr/>
          <p:nvPr>
            <p:extLst/>
          </p:nvPr>
        </p:nvGraphicFramePr>
        <p:xfrm>
          <a:off x="1666875" y="2133600"/>
          <a:ext cx="4321176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>
            <p:extLst/>
          </p:nvPr>
        </p:nvGraphicFramePr>
        <p:xfrm>
          <a:off x="6203950" y="2133601"/>
          <a:ext cx="4255473" cy="4100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2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774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671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67197">
                  <a:extLst>
                    <a:ext uri="{9D8B030D-6E8A-4147-A177-3AD203B41FA5}">
                      <a16:colId xmlns="" xmlns:a16="http://schemas.microsoft.com/office/drawing/2014/main" val="387166828"/>
                    </a:ext>
                  </a:extLst>
                </a:gridCol>
                <a:gridCol w="667197">
                  <a:extLst>
                    <a:ext uri="{9D8B030D-6E8A-4147-A177-3AD203B41FA5}">
                      <a16:colId xmlns="" xmlns:a16="http://schemas.microsoft.com/office/drawing/2014/main" val="2149584122"/>
                    </a:ext>
                  </a:extLst>
                </a:gridCol>
                <a:gridCol w="66719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66340"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n-lt"/>
                        </a:rPr>
                        <a:t>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ko-KR" sz="1200" dirty="0"/>
                        <a:t>2016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ko-KR" sz="1200" dirty="0"/>
                        <a:t>2017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3900"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solidFill>
                            <a:schemeClr val="bg1"/>
                          </a:solidFill>
                          <a:latin typeface="+mn-lt"/>
                        </a:rPr>
                        <a:t>제</a:t>
                      </a:r>
                      <a:r>
                        <a:rPr lang="en-US" altLang="ko-KR" sz="1200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  <a:r>
                        <a:rPr lang="ko-KR" altLang="en-US" sz="1200" dirty="0">
                          <a:solidFill>
                            <a:schemeClr val="bg1"/>
                          </a:solidFill>
                          <a:latin typeface="+mn-lt"/>
                        </a:rPr>
                        <a:t>캠퍼스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solidFill>
                            <a:schemeClr val="bg1"/>
                          </a:solidFill>
                          <a:latin typeface="+mn-lt"/>
                        </a:rPr>
                        <a:t>제</a:t>
                      </a:r>
                      <a:r>
                        <a:rPr lang="en-US" altLang="ko-KR" sz="1200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r>
                        <a:rPr lang="ko-KR" altLang="en-US" sz="1200" dirty="0">
                          <a:solidFill>
                            <a:schemeClr val="bg1"/>
                          </a:solidFill>
                          <a:latin typeface="+mn-lt"/>
                        </a:rPr>
                        <a:t>캠퍼스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solidFill>
                            <a:schemeClr val="bg1"/>
                          </a:solidFill>
                          <a:latin typeface="+mn-lt"/>
                        </a:rPr>
                        <a:t>제</a:t>
                      </a:r>
                      <a:r>
                        <a:rPr lang="en-US" altLang="ko-KR" sz="1200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  <a:r>
                        <a:rPr lang="ko-KR" altLang="en-US" sz="1200" dirty="0">
                          <a:solidFill>
                            <a:schemeClr val="bg1"/>
                          </a:solidFill>
                          <a:latin typeface="+mn-lt"/>
                        </a:rPr>
                        <a:t>캠퍼스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solidFill>
                            <a:schemeClr val="bg1"/>
                          </a:solidFill>
                          <a:latin typeface="+mn-lt"/>
                        </a:rPr>
                        <a:t>제</a:t>
                      </a:r>
                      <a:r>
                        <a:rPr lang="en-US" altLang="ko-KR" sz="1200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r>
                        <a:rPr lang="ko-KR" altLang="en-US" sz="1200" dirty="0">
                          <a:solidFill>
                            <a:schemeClr val="bg1"/>
                          </a:solidFill>
                          <a:latin typeface="+mn-lt"/>
                        </a:rPr>
                        <a:t>캠퍼스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2405439"/>
                  </a:ext>
                </a:extLst>
              </a:tr>
              <a:tr h="39951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+mn-lt"/>
                        </a:rPr>
                        <a:t>대학명망도 및 만족도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+mn-lt"/>
                        </a:rPr>
                        <a:t>우수인재 </a:t>
                      </a:r>
                      <a:endParaRPr lang="en-US" altLang="ko-KR" sz="1050" dirty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050" dirty="0">
                          <a:latin typeface="+mn-lt"/>
                        </a:rPr>
                        <a:t>양성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62.5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967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+mn-lt"/>
                        </a:rPr>
                        <a:t>기여도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61.6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967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+mn-lt"/>
                        </a:rPr>
                        <a:t>발전가능성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74.1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68.7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78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+mn-lt"/>
                        </a:rPr>
                        <a:t>산학협력 </a:t>
                      </a:r>
                      <a:endParaRPr lang="en-US" altLang="ko-KR" sz="1050" dirty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050" dirty="0">
                          <a:latin typeface="+mn-lt"/>
                        </a:rPr>
                        <a:t>만족도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+mn-lt"/>
                        </a:rPr>
                        <a:t>홍보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66.2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62.5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58.4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967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+mn-lt"/>
                        </a:rPr>
                        <a:t>밀착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67.9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64.3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967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+mn-lt"/>
                        </a:rPr>
                        <a:t>전문역량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78.7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73.7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75.5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967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+mn-lt"/>
                        </a:rPr>
                        <a:t>지원체계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67.3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59.2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967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+mn-lt"/>
                        </a:rPr>
                        <a:t>교류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66.3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>
                          <a:latin typeface="+mn-lt"/>
                        </a:rPr>
                        <a:t>-</a:t>
                      </a:r>
                      <a:endParaRPr lang="ko-KR" altLang="en-US" sz="1000">
                        <a:latin typeface="+mn-lt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>
                          <a:latin typeface="+mn-lt"/>
                        </a:rPr>
                        <a:t>-</a:t>
                      </a:r>
                      <a:endParaRPr lang="ko-KR" altLang="en-US" sz="1000">
                        <a:latin typeface="+mn-lt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967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>
                          <a:latin typeface="+mn-lt"/>
                        </a:rPr>
                        <a:t>채용및추천</a:t>
                      </a:r>
                      <a:endParaRPr lang="ko-KR" altLang="en-US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75.9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69.1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449" y="2736406"/>
            <a:ext cx="404495" cy="404562"/>
          </a:xfrm>
          <a:prstGeom prst="rect">
            <a:avLst/>
          </a:prstGeom>
        </p:spPr>
      </p:pic>
      <p:graphicFrame>
        <p:nvGraphicFramePr>
          <p:cNvPr id="12" name="표 11"/>
          <p:cNvGraphicFramePr>
            <a:graphicFrameLocks noGrp="1"/>
          </p:cNvGraphicFramePr>
          <p:nvPr>
            <p:extLst/>
          </p:nvPr>
        </p:nvGraphicFramePr>
        <p:xfrm>
          <a:off x="2745523" y="5002376"/>
          <a:ext cx="4368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8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bg1"/>
                          </a:solidFill>
                        </a:rPr>
                        <a:t>103</a:t>
                      </a:r>
                      <a:endParaRPr lang="ko-KR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>
            <p:extLst/>
          </p:nvPr>
        </p:nvGraphicFramePr>
        <p:xfrm>
          <a:off x="3971764" y="5022849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표 14"/>
          <p:cNvGraphicFramePr>
            <a:graphicFrameLocks noGrp="1"/>
          </p:cNvGraphicFramePr>
          <p:nvPr>
            <p:extLst/>
          </p:nvPr>
        </p:nvGraphicFramePr>
        <p:xfrm>
          <a:off x="5170186" y="5002376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101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15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다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업종</a:t>
            </a: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2. </a:t>
            </a:r>
            <a:r>
              <a:rPr lang="ko-KR" altLang="en-US" dirty="0">
                <a:solidFill>
                  <a:schemeClr val="tx1"/>
                </a:solidFill>
              </a:rPr>
              <a:t>속성별 만족도</a:t>
            </a:r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674031"/>
          </a:xfrm>
        </p:spPr>
        <p:txBody>
          <a:bodyPr/>
          <a:lstStyle/>
          <a:p>
            <a:r>
              <a:rPr lang="ko-KR" altLang="en-US" dirty="0"/>
              <a:t>업종에 따른 만족도 수준 차이가 크게 나타나고 있으며</a:t>
            </a:r>
            <a:r>
              <a:rPr lang="en-US" altLang="ko-KR" dirty="0"/>
              <a:t>, </a:t>
            </a:r>
            <a:r>
              <a:rPr lang="ko-KR" altLang="en-US" dirty="0"/>
              <a:t>특히</a:t>
            </a:r>
            <a:r>
              <a:rPr lang="en-US" altLang="ko-KR" dirty="0"/>
              <a:t>, </a:t>
            </a:r>
            <a:r>
              <a:rPr lang="ko-KR" altLang="en-US" dirty="0"/>
              <a:t>공공</a:t>
            </a:r>
            <a:r>
              <a:rPr lang="en-US" altLang="ko-KR" dirty="0"/>
              <a:t>•</a:t>
            </a:r>
            <a:r>
              <a:rPr lang="ko-KR" altLang="en-US" dirty="0"/>
              <a:t>국방</a:t>
            </a:r>
            <a:r>
              <a:rPr lang="en-US" altLang="ko-KR" dirty="0"/>
              <a:t>•</a:t>
            </a:r>
            <a:r>
              <a:rPr lang="ko-KR" altLang="en-US" dirty="0"/>
              <a:t>사회보장 행정과 보건 및 사회복지 서비스를 제외한 모든 분야의 만족도가 </a:t>
            </a:r>
            <a:r>
              <a:rPr lang="en-US" altLang="ko-KR" dirty="0"/>
              <a:t>60</a:t>
            </a:r>
            <a:r>
              <a:rPr lang="ko-KR" altLang="en-US" dirty="0"/>
              <a:t>점 대로 나타남</a:t>
            </a:r>
            <a:r>
              <a:rPr lang="en-US" altLang="ko-KR" dirty="0"/>
              <a:t>. </a:t>
            </a:r>
            <a:r>
              <a:rPr lang="ko-KR" altLang="en-US" dirty="0"/>
              <a:t>만족도 하락이 상대적으로 크게 나타난 예술</a:t>
            </a:r>
            <a:r>
              <a:rPr lang="en-US" altLang="ko-KR" dirty="0"/>
              <a:t>•</a:t>
            </a:r>
            <a:r>
              <a:rPr lang="ko-KR" altLang="en-US" dirty="0"/>
              <a:t>스포츠</a:t>
            </a:r>
            <a:r>
              <a:rPr lang="en-US" altLang="ko-KR" dirty="0"/>
              <a:t>•</a:t>
            </a:r>
            <a:r>
              <a:rPr lang="ko-KR" altLang="en-US" dirty="0"/>
              <a:t>여가 서비스 및 건설</a:t>
            </a:r>
            <a:r>
              <a:rPr lang="en-US" altLang="ko-KR" dirty="0"/>
              <a:t>•</a:t>
            </a:r>
            <a:r>
              <a:rPr lang="ko-KR" altLang="en-US" dirty="0"/>
              <a:t>전기</a:t>
            </a:r>
            <a:r>
              <a:rPr lang="en-US" altLang="ko-KR" dirty="0"/>
              <a:t>•</a:t>
            </a:r>
            <a:r>
              <a:rPr lang="ko-KR" altLang="en-US" dirty="0"/>
              <a:t>가스</a:t>
            </a:r>
            <a:r>
              <a:rPr lang="en-US" altLang="ko-KR" dirty="0"/>
              <a:t>•</a:t>
            </a:r>
            <a:r>
              <a:rPr lang="ko-KR" altLang="en-US" dirty="0"/>
              <a:t>수도 업종에 대한 적절한 조치 필요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업종에 따른 만족도 수준 차이가 크게 나타남</a:t>
            </a:r>
            <a:r>
              <a:rPr lang="en-US" altLang="ko-KR" sz="1400" b="1" dirty="0">
                <a:latin typeface="+mn-ea"/>
              </a:rPr>
              <a:t>.</a:t>
            </a:r>
            <a:endParaRPr lang="ko-KR" altLang="en-US" sz="1400" b="1" dirty="0">
              <a:latin typeface="+mn-ea"/>
            </a:endParaRPr>
          </a:p>
        </p:txBody>
      </p:sp>
      <p:graphicFrame>
        <p:nvGraphicFramePr>
          <p:cNvPr id="10" name="차트 9"/>
          <p:cNvGraphicFramePr/>
          <p:nvPr>
            <p:extLst/>
          </p:nvPr>
        </p:nvGraphicFramePr>
        <p:xfrm>
          <a:off x="1666877" y="2133600"/>
          <a:ext cx="8855998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1897" y="2401146"/>
            <a:ext cx="404495" cy="404562"/>
          </a:xfrm>
          <a:prstGeom prst="rect">
            <a:avLst/>
          </a:prstGeom>
        </p:spPr>
      </p:pic>
      <p:graphicFrame>
        <p:nvGraphicFramePr>
          <p:cNvPr id="12" name="표 11"/>
          <p:cNvGraphicFramePr>
            <a:graphicFrameLocks noGrp="1"/>
          </p:cNvGraphicFramePr>
          <p:nvPr>
            <p:extLst/>
          </p:nvPr>
        </p:nvGraphicFramePr>
        <p:xfrm>
          <a:off x="2348050" y="4501369"/>
          <a:ext cx="59284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8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bg1"/>
                          </a:solidFill>
                        </a:rPr>
                        <a:t>103</a:t>
                      </a:r>
                      <a:endParaRPr lang="ko-KR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>
            <p:extLst/>
          </p:nvPr>
        </p:nvGraphicFramePr>
        <p:xfrm>
          <a:off x="3146491" y="4481505"/>
          <a:ext cx="5070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0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>
            <p:extLst/>
          </p:nvPr>
        </p:nvGraphicFramePr>
        <p:xfrm>
          <a:off x="6174463" y="4474906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표 14"/>
          <p:cNvGraphicFramePr>
            <a:graphicFrameLocks noGrp="1"/>
          </p:cNvGraphicFramePr>
          <p:nvPr>
            <p:extLst/>
          </p:nvPr>
        </p:nvGraphicFramePr>
        <p:xfrm>
          <a:off x="5423473" y="4481505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표 15"/>
          <p:cNvGraphicFramePr>
            <a:graphicFrameLocks noGrp="1"/>
          </p:cNvGraphicFramePr>
          <p:nvPr>
            <p:extLst/>
          </p:nvPr>
        </p:nvGraphicFramePr>
        <p:xfrm>
          <a:off x="3930464" y="4481505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표 16"/>
          <p:cNvGraphicFramePr>
            <a:graphicFrameLocks noGrp="1"/>
          </p:cNvGraphicFramePr>
          <p:nvPr>
            <p:extLst/>
          </p:nvPr>
        </p:nvGraphicFramePr>
        <p:xfrm>
          <a:off x="4690431" y="4481505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표 17"/>
          <p:cNvGraphicFramePr>
            <a:graphicFrameLocks noGrp="1"/>
          </p:cNvGraphicFramePr>
          <p:nvPr>
            <p:extLst/>
          </p:nvPr>
        </p:nvGraphicFramePr>
        <p:xfrm>
          <a:off x="6920411" y="4474906"/>
          <a:ext cx="3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표 18"/>
          <p:cNvGraphicFramePr>
            <a:graphicFrameLocks noGrp="1"/>
          </p:cNvGraphicFramePr>
          <p:nvPr>
            <p:extLst/>
          </p:nvPr>
        </p:nvGraphicFramePr>
        <p:xfrm>
          <a:off x="7666315" y="4498868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표 19"/>
          <p:cNvGraphicFramePr>
            <a:graphicFrameLocks noGrp="1"/>
          </p:cNvGraphicFramePr>
          <p:nvPr>
            <p:extLst/>
          </p:nvPr>
        </p:nvGraphicFramePr>
        <p:xfrm>
          <a:off x="9915179" y="4474906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표 20"/>
          <p:cNvGraphicFramePr>
            <a:graphicFrameLocks noGrp="1"/>
          </p:cNvGraphicFramePr>
          <p:nvPr>
            <p:extLst/>
          </p:nvPr>
        </p:nvGraphicFramePr>
        <p:xfrm>
          <a:off x="8410522" y="4474906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표 21"/>
          <p:cNvGraphicFramePr>
            <a:graphicFrameLocks noGrp="1"/>
          </p:cNvGraphicFramePr>
          <p:nvPr>
            <p:extLst/>
          </p:nvPr>
        </p:nvGraphicFramePr>
        <p:xfrm>
          <a:off x="9150347" y="4481505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3" name="그림 22">
            <a:extLst>
              <a:ext uri="{FF2B5EF4-FFF2-40B4-BE49-F238E27FC236}">
                <a16:creationId xmlns="" xmlns:a16="http://schemas.microsoft.com/office/drawing/2014/main" id="{5D58B624-7A88-4360-B271-B2C0A50A92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769" y="2508721"/>
            <a:ext cx="404495" cy="40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913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16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2. </a:t>
            </a:r>
            <a:r>
              <a:rPr lang="ko-KR" altLang="en-US" dirty="0">
                <a:solidFill>
                  <a:schemeClr val="tx1"/>
                </a:solidFill>
              </a:rPr>
              <a:t>속성별 만족도</a:t>
            </a:r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480131"/>
          </a:xfrm>
        </p:spPr>
        <p:txBody>
          <a:bodyPr/>
          <a:lstStyle/>
          <a:p>
            <a:r>
              <a:rPr lang="ko-KR" altLang="en-US" dirty="0"/>
              <a:t>업종에 따른 만족도 수준 차이가 크게 나타나고 있으며</a:t>
            </a:r>
            <a:r>
              <a:rPr lang="en-US" altLang="ko-KR" dirty="0"/>
              <a:t>, </a:t>
            </a:r>
            <a:r>
              <a:rPr lang="ko-KR" altLang="en-US" dirty="0"/>
              <a:t>금융</a:t>
            </a:r>
            <a:r>
              <a:rPr lang="en-US" altLang="ko-KR" dirty="0"/>
              <a:t>•</a:t>
            </a:r>
            <a:r>
              <a:rPr lang="ko-KR" altLang="en-US" dirty="0"/>
              <a:t>보험과</a:t>
            </a:r>
            <a:r>
              <a:rPr lang="en-US" altLang="ko-KR" dirty="0"/>
              <a:t> </a:t>
            </a:r>
            <a:r>
              <a:rPr lang="ko-KR" altLang="en-US" dirty="0"/>
              <a:t>부동산</a:t>
            </a:r>
            <a:r>
              <a:rPr lang="en-US" altLang="ko-KR" dirty="0"/>
              <a:t>•</a:t>
            </a:r>
            <a:r>
              <a:rPr lang="ko-KR" altLang="en-US" dirty="0"/>
              <a:t>임대 업종은 조사 표본 수가 적어 그 결과가 유의미하다 판단할 수 없음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업종에 따른 만족도 수준 차이가 크게 나타남</a:t>
            </a:r>
            <a:r>
              <a:rPr lang="en-US" altLang="ko-KR" sz="1400" b="1" dirty="0">
                <a:latin typeface="+mn-ea"/>
              </a:rPr>
              <a:t>.</a:t>
            </a:r>
            <a:endParaRPr lang="ko-KR" altLang="en-US" sz="1400" b="1" dirty="0">
              <a:latin typeface="+mn-ea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/>
          </p:nvPr>
        </p:nvGraphicFramePr>
        <p:xfrm>
          <a:off x="1666032" y="2060848"/>
          <a:ext cx="8821614" cy="4077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1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33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07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10756">
                  <a:extLst>
                    <a:ext uri="{9D8B030D-6E8A-4147-A177-3AD203B41FA5}">
                      <a16:colId xmlns="" xmlns:a16="http://schemas.microsoft.com/office/drawing/2014/main" val="1773008562"/>
                    </a:ext>
                  </a:extLst>
                </a:gridCol>
                <a:gridCol w="3107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10756">
                  <a:extLst>
                    <a:ext uri="{9D8B030D-6E8A-4147-A177-3AD203B41FA5}">
                      <a16:colId xmlns="" xmlns:a16="http://schemas.microsoft.com/office/drawing/2014/main" val="2195505016"/>
                    </a:ext>
                  </a:extLst>
                </a:gridCol>
                <a:gridCol w="31075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10756">
                  <a:extLst>
                    <a:ext uri="{9D8B030D-6E8A-4147-A177-3AD203B41FA5}">
                      <a16:colId xmlns="" xmlns:a16="http://schemas.microsoft.com/office/drawing/2014/main" val="2596606409"/>
                    </a:ext>
                  </a:extLst>
                </a:gridCol>
                <a:gridCol w="31075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10756">
                  <a:extLst>
                    <a:ext uri="{9D8B030D-6E8A-4147-A177-3AD203B41FA5}">
                      <a16:colId xmlns="" xmlns:a16="http://schemas.microsoft.com/office/drawing/2014/main" val="1702272366"/>
                    </a:ext>
                  </a:extLst>
                </a:gridCol>
                <a:gridCol w="31075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10756">
                  <a:extLst>
                    <a:ext uri="{9D8B030D-6E8A-4147-A177-3AD203B41FA5}">
                      <a16:colId xmlns="" xmlns:a16="http://schemas.microsoft.com/office/drawing/2014/main" val="4161570175"/>
                    </a:ext>
                  </a:extLst>
                </a:gridCol>
                <a:gridCol w="31075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10756">
                  <a:extLst>
                    <a:ext uri="{9D8B030D-6E8A-4147-A177-3AD203B41FA5}">
                      <a16:colId xmlns="" xmlns:a16="http://schemas.microsoft.com/office/drawing/2014/main" val="3810991816"/>
                    </a:ext>
                  </a:extLst>
                </a:gridCol>
                <a:gridCol w="31075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10756">
                  <a:extLst>
                    <a:ext uri="{9D8B030D-6E8A-4147-A177-3AD203B41FA5}">
                      <a16:colId xmlns="" xmlns:a16="http://schemas.microsoft.com/office/drawing/2014/main" val="3683099554"/>
                    </a:ext>
                  </a:extLst>
                </a:gridCol>
                <a:gridCol w="31075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310756">
                  <a:extLst>
                    <a:ext uri="{9D8B030D-6E8A-4147-A177-3AD203B41FA5}">
                      <a16:colId xmlns="" xmlns:a16="http://schemas.microsoft.com/office/drawing/2014/main" val="3582388852"/>
                    </a:ext>
                  </a:extLst>
                </a:gridCol>
                <a:gridCol w="310756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310756">
                  <a:extLst>
                    <a:ext uri="{9D8B030D-6E8A-4147-A177-3AD203B41FA5}">
                      <a16:colId xmlns="" xmlns:a16="http://schemas.microsoft.com/office/drawing/2014/main" val="3952515377"/>
                    </a:ext>
                  </a:extLst>
                </a:gridCol>
                <a:gridCol w="310756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310756">
                  <a:extLst>
                    <a:ext uri="{9D8B030D-6E8A-4147-A177-3AD203B41FA5}">
                      <a16:colId xmlns="" xmlns:a16="http://schemas.microsoft.com/office/drawing/2014/main" val="3022444868"/>
                    </a:ext>
                  </a:extLst>
                </a:gridCol>
                <a:gridCol w="310756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310756">
                  <a:extLst>
                    <a:ext uri="{9D8B030D-6E8A-4147-A177-3AD203B41FA5}">
                      <a16:colId xmlns="" xmlns:a16="http://schemas.microsoft.com/office/drawing/2014/main" val="4258162794"/>
                    </a:ext>
                  </a:extLst>
                </a:gridCol>
                <a:gridCol w="310756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310756">
                  <a:extLst>
                    <a:ext uri="{9D8B030D-6E8A-4147-A177-3AD203B41FA5}">
                      <a16:colId xmlns="" xmlns:a16="http://schemas.microsoft.com/office/drawing/2014/main" val="23282849"/>
                    </a:ext>
                  </a:extLst>
                </a:gridCol>
              </a:tblGrid>
              <a:tr h="7010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구분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제조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latin typeface="+mn-lt"/>
                        </a:rPr>
                        <a:t>건설</a:t>
                      </a:r>
                      <a:r>
                        <a:rPr lang="en-US" altLang="ko-KR" sz="1000">
                          <a:latin typeface="+mn-lt"/>
                        </a:rPr>
                        <a:t>/</a:t>
                      </a:r>
                      <a:r>
                        <a:rPr lang="ko-KR" altLang="en-US" sz="1000">
                          <a:latin typeface="+mn-lt"/>
                        </a:rPr>
                        <a:t>전기</a:t>
                      </a:r>
                      <a:r>
                        <a:rPr lang="en-US" altLang="ko-KR" sz="1000">
                          <a:latin typeface="+mn-lt"/>
                        </a:rPr>
                        <a:t>/</a:t>
                      </a:r>
                      <a:r>
                        <a:rPr lang="ko-KR" altLang="en-US" sz="1000">
                          <a:latin typeface="+mn-lt"/>
                        </a:rPr>
                        <a:t>가스</a:t>
                      </a:r>
                      <a:r>
                        <a:rPr lang="en-US" altLang="ko-KR" sz="1000">
                          <a:latin typeface="+mn-lt"/>
                        </a:rPr>
                        <a:t>/</a:t>
                      </a:r>
                      <a:r>
                        <a:rPr lang="ko-KR" altLang="en-US" sz="1000">
                          <a:latin typeface="+mn-lt"/>
                        </a:rPr>
                        <a:t>수도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도소매</a:t>
                      </a:r>
                      <a:r>
                        <a:rPr lang="en-US" altLang="ko-KR" sz="1000" dirty="0">
                          <a:latin typeface="+mn-lt"/>
                        </a:rPr>
                        <a:t>/</a:t>
                      </a:r>
                      <a:r>
                        <a:rPr lang="ko-KR" altLang="en-US" sz="1000" dirty="0">
                          <a:latin typeface="+mn-lt"/>
                        </a:rPr>
                        <a:t>유통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숙박</a:t>
                      </a:r>
                      <a:r>
                        <a:rPr lang="en-US" altLang="ko-KR" sz="1000" dirty="0">
                          <a:latin typeface="+mn-lt"/>
                        </a:rPr>
                        <a:t>/</a:t>
                      </a:r>
                      <a:r>
                        <a:rPr lang="ko-KR" altLang="en-US" sz="1000" dirty="0">
                          <a:latin typeface="+mn-lt"/>
                        </a:rPr>
                        <a:t>음식점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금융</a:t>
                      </a:r>
                      <a:r>
                        <a:rPr lang="en-US" altLang="ko-KR" sz="1000" dirty="0">
                          <a:latin typeface="+mn-lt"/>
                        </a:rPr>
                        <a:t>/</a:t>
                      </a:r>
                      <a:r>
                        <a:rPr lang="ko-KR" altLang="en-US" sz="1000" dirty="0">
                          <a:latin typeface="+mn-lt"/>
                        </a:rPr>
                        <a:t>보험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부동산</a:t>
                      </a:r>
                      <a:r>
                        <a:rPr lang="en-US" altLang="ko-KR" sz="1000" dirty="0">
                          <a:latin typeface="+mn-lt"/>
                        </a:rPr>
                        <a:t>/</a:t>
                      </a:r>
                      <a:r>
                        <a:rPr lang="ko-KR" altLang="en-US" sz="1000" dirty="0">
                          <a:latin typeface="+mn-lt"/>
                        </a:rPr>
                        <a:t>임대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공공</a:t>
                      </a:r>
                      <a:r>
                        <a:rPr lang="en-US" altLang="ko-KR" sz="1000" dirty="0">
                          <a:latin typeface="+mn-lt"/>
                        </a:rPr>
                        <a:t>/</a:t>
                      </a:r>
                      <a:r>
                        <a:rPr lang="ko-KR" altLang="en-US" sz="1000" dirty="0">
                          <a:latin typeface="+mn-lt"/>
                        </a:rPr>
                        <a:t>국방</a:t>
                      </a:r>
                      <a:r>
                        <a:rPr lang="en-US" altLang="ko-KR" sz="1000" dirty="0">
                          <a:latin typeface="+mn-lt"/>
                        </a:rPr>
                        <a:t>/</a:t>
                      </a:r>
                      <a:r>
                        <a:rPr lang="ko-KR" altLang="en-US" sz="1000" dirty="0">
                          <a:latin typeface="+mn-lt"/>
                        </a:rPr>
                        <a:t>사회보장 행정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교육서비스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보건 및 사회복지서비스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출판</a:t>
                      </a:r>
                      <a:r>
                        <a:rPr lang="en-US" altLang="ko-KR" sz="1000" dirty="0">
                          <a:latin typeface="+mn-lt"/>
                        </a:rPr>
                        <a:t>/</a:t>
                      </a:r>
                      <a:r>
                        <a:rPr lang="ko-KR" altLang="en-US" sz="1000" dirty="0">
                          <a:latin typeface="+mn-lt"/>
                        </a:rPr>
                        <a:t>영상</a:t>
                      </a:r>
                      <a:r>
                        <a:rPr lang="en-US" altLang="ko-KR" sz="1000" dirty="0">
                          <a:latin typeface="+mn-lt"/>
                        </a:rPr>
                        <a:t>/</a:t>
                      </a:r>
                      <a:r>
                        <a:rPr lang="ko-KR" altLang="en-US" sz="1000" dirty="0">
                          <a:latin typeface="+mn-lt"/>
                        </a:rPr>
                        <a:t>방송통신</a:t>
                      </a:r>
                      <a:r>
                        <a:rPr lang="en-US" altLang="ko-KR" sz="1000" dirty="0">
                          <a:latin typeface="+mn-lt"/>
                        </a:rPr>
                        <a:t>/</a:t>
                      </a:r>
                      <a:r>
                        <a:rPr lang="ko-KR" altLang="en-US" sz="1000" dirty="0">
                          <a:latin typeface="+mn-lt"/>
                        </a:rPr>
                        <a:t>컴퓨터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예술</a:t>
                      </a:r>
                      <a:r>
                        <a:rPr lang="en-US" altLang="ko-KR" sz="1000" dirty="0">
                          <a:latin typeface="+mn-lt"/>
                        </a:rPr>
                        <a:t>/</a:t>
                      </a:r>
                      <a:r>
                        <a:rPr lang="ko-KR" altLang="en-US" sz="1000" dirty="0">
                          <a:latin typeface="+mn-lt"/>
                        </a:rPr>
                        <a:t>스포츠</a:t>
                      </a:r>
                      <a:r>
                        <a:rPr lang="en-US" altLang="ko-KR" sz="1000" dirty="0">
                          <a:latin typeface="+mn-lt"/>
                        </a:rPr>
                        <a:t>/</a:t>
                      </a:r>
                      <a:r>
                        <a:rPr lang="ko-KR" altLang="en-US" sz="1000" dirty="0">
                          <a:latin typeface="+mn-lt"/>
                        </a:rPr>
                        <a:t>여가서비스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기타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24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대학</a:t>
                      </a:r>
                      <a:endParaRPr lang="en-US" altLang="ko-KR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명망도 및 </a:t>
                      </a:r>
                      <a:endParaRPr lang="en-US" altLang="ko-KR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만족도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우수인재 </a:t>
                      </a:r>
                      <a:endParaRPr lang="en-US" altLang="ko-KR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양성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74.5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68</a:t>
                      </a: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77.1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64.6</a:t>
                      </a: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61.8</a:t>
                      </a: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67.9</a:t>
                      </a: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100.0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75</a:t>
                      </a: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100.0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25</a:t>
                      </a: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60.0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75</a:t>
                      </a: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67.9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69.5</a:t>
                      </a: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78.0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80.2</a:t>
                      </a: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64.1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64.1</a:t>
                      </a: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83.8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68.1</a:t>
                      </a: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79.1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68.8</a:t>
                      </a: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886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기여도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73.4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66.5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74.4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52.8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68.3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60.2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65.5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59.5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100.0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100.0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25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61.7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66.7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74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76.4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73.6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64.6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63.1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74.6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58.3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73.2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62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발전</a:t>
                      </a:r>
                      <a:endParaRPr lang="en-US" altLang="ko-KR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가능성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76.7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70.3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77.5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83.3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73.8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72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73.2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66.1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100.0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100.0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25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67.5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70.8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80.0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76.6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75.9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79.9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63.8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71.7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83.5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62.5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79.9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8863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산학</a:t>
                      </a:r>
                      <a:endParaRPr lang="en-US" altLang="ko-KR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협력 </a:t>
                      </a:r>
                      <a:endParaRPr lang="en-US" altLang="ko-KR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만족도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홍보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70.3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60.2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74.0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61.5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68.1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61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64.3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57.1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100.0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83.3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25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55.0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58.3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67.9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62.5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72.5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68.6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60.7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57.7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71.3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59.7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71.7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64.1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886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밀착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68.3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66.1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63.9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66.7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65.5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66.7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58.3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100.0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100.0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25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56.7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69.4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70.6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69.8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76.7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68.5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59.3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64.4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73.1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59.3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77.5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62.5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62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전문</a:t>
                      </a:r>
                      <a:endParaRPr lang="en-US" altLang="ko-KR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역량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78.1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73.1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83.8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75.8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73.1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69.9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71.4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71.4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100.0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100.0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25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63.0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80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67.7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69.4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82.3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80.8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72.4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77.4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75.2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72.2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80.2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71.7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62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지원</a:t>
                      </a:r>
                      <a:endParaRPr lang="en-US" altLang="ko-KR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체계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70.8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66.8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79.3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59.4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75.7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67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71.4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61.6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87.5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100.0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25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62.5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70.8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70.8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57.8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71.2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65.1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62.2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71.9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77.7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68.8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886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교류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69.1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　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78.7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72.2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66.2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93.2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90.9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60.0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68.0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73.6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58.2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72.8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70.5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962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채용 및 추천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77.3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73.8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84.1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76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77.8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70.8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70.5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69.6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100.0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100.0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31.3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62.5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72.9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75.8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68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82.0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81.6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68.4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72.9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81.0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76.4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77.4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76.6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235A835-DD78-4487-B6A7-681B42BDADDB}"/>
              </a:ext>
            </a:extLst>
          </p:cNvPr>
          <p:cNvSpPr txBox="1"/>
          <p:nvPr/>
        </p:nvSpPr>
        <p:spPr>
          <a:xfrm>
            <a:off x="2963653" y="6085358"/>
            <a:ext cx="53269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/>
              <a:t>* </a:t>
            </a:r>
            <a:r>
              <a:rPr lang="ko-KR" altLang="en-US" sz="900"/>
              <a:t>왼쪽이 </a:t>
            </a:r>
            <a:r>
              <a:rPr lang="en-US" altLang="ko-KR" sz="900" dirty="0"/>
              <a:t>2016</a:t>
            </a:r>
            <a:r>
              <a:rPr lang="ko-KR" altLang="en-US" sz="900"/>
              <a:t>년 만족도</a:t>
            </a:r>
            <a:r>
              <a:rPr lang="en-US" altLang="ko-KR" sz="900"/>
              <a:t>, </a:t>
            </a:r>
            <a:r>
              <a:rPr lang="ko-KR" altLang="en-US" sz="900"/>
              <a:t>오른쪽 </a:t>
            </a:r>
            <a:r>
              <a:rPr lang="en-US" altLang="ko-KR" sz="900"/>
              <a:t>2017</a:t>
            </a:r>
            <a:r>
              <a:rPr lang="ko-KR" altLang="en-US" sz="900"/>
              <a:t>년 만족도</a:t>
            </a:r>
          </a:p>
        </p:txBody>
      </p:sp>
      <p:sp>
        <p:nvSpPr>
          <p:cNvPr id="13" name="부제목 2"/>
          <p:cNvSpPr>
            <a:spLocks noGrp="1"/>
          </p:cNvSpPr>
          <p:nvPr>
            <p:ph type="subTitle" idx="1"/>
          </p:nvPr>
        </p:nvSpPr>
        <p:spPr>
          <a:xfrm>
            <a:off x="6228861" y="205278"/>
            <a:ext cx="5451231" cy="313932"/>
          </a:xfrm>
        </p:spPr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다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업종</a:t>
            </a:r>
          </a:p>
        </p:txBody>
      </p:sp>
    </p:spTree>
    <p:extLst>
      <p:ext uri="{BB962C8B-B14F-4D97-AF65-F5344CB8AC3E}">
        <p14:creationId xmlns:p14="http://schemas.microsoft.com/office/powerpoint/2010/main" val="4141953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17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마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기업규모</a:t>
            </a: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2. </a:t>
            </a:r>
            <a:r>
              <a:rPr lang="ko-KR" altLang="en-US" dirty="0">
                <a:solidFill>
                  <a:schemeClr val="tx1"/>
                </a:solidFill>
              </a:rPr>
              <a:t>속성별 만족도</a:t>
            </a:r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674031"/>
          </a:xfrm>
        </p:spPr>
        <p:txBody>
          <a:bodyPr/>
          <a:lstStyle/>
          <a:p>
            <a:r>
              <a:rPr lang="ko-KR" altLang="en-US" dirty="0"/>
              <a:t>기업 규모에 따른 조사 결과</a:t>
            </a:r>
            <a:r>
              <a:rPr lang="en-US" altLang="ko-KR" dirty="0"/>
              <a:t>, </a:t>
            </a:r>
            <a:r>
              <a:rPr lang="ko-KR" altLang="en-US" dirty="0"/>
              <a:t>소기업과 </a:t>
            </a:r>
            <a:r>
              <a:rPr lang="ko-KR" altLang="en-US" dirty="0" err="1"/>
              <a:t>중기업에</a:t>
            </a:r>
            <a:r>
              <a:rPr lang="ko-KR" altLang="en-US" dirty="0"/>
              <a:t> 비해 대기업의 만족도가 상대적으로 높은 수준을 보이고 있으며</a:t>
            </a:r>
            <a:r>
              <a:rPr lang="en-US" altLang="ko-KR" dirty="0"/>
              <a:t>, </a:t>
            </a:r>
            <a:r>
              <a:rPr lang="ko-KR" altLang="en-US" dirty="0"/>
              <a:t>발전 가능성</a:t>
            </a:r>
            <a:r>
              <a:rPr lang="en-US" altLang="ko-KR" dirty="0"/>
              <a:t>,</a:t>
            </a:r>
            <a:r>
              <a:rPr lang="ko-KR" altLang="en-US" dirty="0"/>
              <a:t> 전문역량</a:t>
            </a:r>
            <a:r>
              <a:rPr lang="en-US" altLang="ko-KR" dirty="0"/>
              <a:t> </a:t>
            </a:r>
            <a:r>
              <a:rPr lang="ko-KR" altLang="en-US" dirty="0"/>
              <a:t>및</a:t>
            </a:r>
            <a:r>
              <a:rPr lang="en-US" altLang="ko-KR" dirty="0"/>
              <a:t> </a:t>
            </a:r>
            <a:r>
              <a:rPr lang="ko-KR" altLang="en-US" dirty="0"/>
              <a:t>채용 및 추천 요인의 만족도를 제외한 모든 하위 요인의 만족도가 상대적으로 낮은 수준을 나타내고 있음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소</a:t>
            </a:r>
            <a:r>
              <a:rPr lang="en-US" altLang="ko-KR" sz="1400" b="1" dirty="0">
                <a:latin typeface="+mn-ea"/>
              </a:rPr>
              <a:t>•</a:t>
            </a:r>
            <a:r>
              <a:rPr lang="ko-KR" altLang="en-US" sz="1400" b="1" dirty="0">
                <a:latin typeface="+mn-ea"/>
              </a:rPr>
              <a:t>중기업보다 대기업의 만족도가 상대적으로 높음</a:t>
            </a:r>
            <a:r>
              <a:rPr lang="en-US" altLang="ko-KR" sz="1400" b="1" dirty="0">
                <a:latin typeface="+mn-ea"/>
              </a:rPr>
              <a:t>.</a:t>
            </a:r>
            <a:endParaRPr lang="ko-KR" altLang="en-US" sz="1400" b="1" dirty="0">
              <a:latin typeface="+mn-ea"/>
            </a:endParaRPr>
          </a:p>
        </p:txBody>
      </p:sp>
      <p:graphicFrame>
        <p:nvGraphicFramePr>
          <p:cNvPr id="9" name="차트 8"/>
          <p:cNvGraphicFramePr/>
          <p:nvPr>
            <p:extLst/>
          </p:nvPr>
        </p:nvGraphicFramePr>
        <p:xfrm>
          <a:off x="1666877" y="2133600"/>
          <a:ext cx="4321174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/>
          </p:nvPr>
        </p:nvGraphicFramePr>
        <p:xfrm>
          <a:off x="6100453" y="2133600"/>
          <a:ext cx="4422424" cy="4103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2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754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80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1809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180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1809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18095">
                  <a:extLst>
                    <a:ext uri="{9D8B030D-6E8A-4147-A177-3AD203B41FA5}">
                      <a16:colId xmlns="" xmlns:a16="http://schemas.microsoft.com/office/drawing/2014/main" val="498380859"/>
                    </a:ext>
                  </a:extLst>
                </a:gridCol>
                <a:gridCol w="418095">
                  <a:extLst>
                    <a:ext uri="{9D8B030D-6E8A-4147-A177-3AD203B41FA5}">
                      <a16:colId xmlns="" xmlns:a16="http://schemas.microsoft.com/office/drawing/2014/main" val="3746943976"/>
                    </a:ext>
                  </a:extLst>
                </a:gridCol>
                <a:gridCol w="418095">
                  <a:extLst>
                    <a:ext uri="{9D8B030D-6E8A-4147-A177-3AD203B41FA5}">
                      <a16:colId xmlns="" xmlns:a16="http://schemas.microsoft.com/office/drawing/2014/main" val="818425396"/>
                    </a:ext>
                  </a:extLst>
                </a:gridCol>
                <a:gridCol w="418095">
                  <a:extLst>
                    <a:ext uri="{9D8B030D-6E8A-4147-A177-3AD203B41FA5}">
                      <a16:colId xmlns="" xmlns:a16="http://schemas.microsoft.com/office/drawing/2014/main" val="1511688295"/>
                    </a:ext>
                  </a:extLst>
                </a:gridCol>
              </a:tblGrid>
              <a:tr h="249959"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n-lt"/>
                        </a:rPr>
                        <a:t>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latin typeface="+mn-lt"/>
                        </a:rPr>
                        <a:t>2016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latin typeface="+mn-lt"/>
                        </a:rPr>
                        <a:t>2017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7511"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+mn-lt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소기업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err="1">
                          <a:solidFill>
                            <a:schemeClr val="bg1"/>
                          </a:solidFill>
                          <a:latin typeface="+mn-lt"/>
                        </a:rPr>
                        <a:t>중기업</a:t>
                      </a:r>
                      <a:endParaRPr lang="ko-KR" altLang="en-US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대기업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무응답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소기업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err="1">
                          <a:solidFill>
                            <a:schemeClr val="bg1"/>
                          </a:solidFill>
                          <a:latin typeface="+mn-lt"/>
                        </a:rPr>
                        <a:t>중기업</a:t>
                      </a:r>
                      <a:endParaRPr lang="ko-KR" altLang="en-US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대기업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무응답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3693278"/>
                  </a:ext>
                </a:extLst>
              </a:tr>
              <a:tr h="399264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대학</a:t>
                      </a:r>
                      <a:endParaRPr lang="en-US" altLang="ko-KR" sz="900" dirty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명망도 및 </a:t>
                      </a:r>
                      <a:endParaRPr lang="en-US" altLang="ko-KR" sz="900" dirty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만족도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우수인재양성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79.0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70.4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66.9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72.1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62.5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926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기여도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74.3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69.7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64.7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65.1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65.5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6062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발전가능성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71.7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73.3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69.6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0425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산학</a:t>
                      </a:r>
                      <a:endParaRPr lang="en-US" altLang="ko-KR" sz="900" dirty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협력 </a:t>
                      </a:r>
                      <a:endParaRPr lang="en-US" altLang="ko-KR" sz="900" dirty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만족도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홍보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69.4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60.9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62.1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65.8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042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밀착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63.4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65.1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69.4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65.5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042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전문역량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79.7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74.0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72.9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75.3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64.3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042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지원체계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77.3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62.9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67.5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76.3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042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교류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68.8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67.7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493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채용 및 </a:t>
                      </a:r>
                      <a:endParaRPr lang="en-US" altLang="ko-KR" sz="900" dirty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추천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79.1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77.8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78.9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73.1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80.4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64.3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2" name="그림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833" y="2556386"/>
            <a:ext cx="404495" cy="404562"/>
          </a:xfrm>
          <a:prstGeom prst="rect">
            <a:avLst/>
          </a:prstGeom>
        </p:spPr>
      </p:pic>
      <p:graphicFrame>
        <p:nvGraphicFramePr>
          <p:cNvPr id="13" name="표 12"/>
          <p:cNvGraphicFramePr>
            <a:graphicFrameLocks noGrp="1"/>
          </p:cNvGraphicFramePr>
          <p:nvPr>
            <p:extLst/>
          </p:nvPr>
        </p:nvGraphicFramePr>
        <p:xfrm>
          <a:off x="2351364" y="5002376"/>
          <a:ext cx="61813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1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bg1"/>
                          </a:solidFill>
                        </a:rPr>
                        <a:t>103</a:t>
                      </a:r>
                      <a:endParaRPr lang="ko-KR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>
            <p:extLst/>
          </p:nvPr>
        </p:nvGraphicFramePr>
        <p:xfrm>
          <a:off x="3178072" y="4996573"/>
          <a:ext cx="4368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8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표 14"/>
          <p:cNvGraphicFramePr>
            <a:graphicFrameLocks noGrp="1"/>
          </p:cNvGraphicFramePr>
          <p:nvPr>
            <p:extLst/>
          </p:nvPr>
        </p:nvGraphicFramePr>
        <p:xfrm>
          <a:off x="5360188" y="4996573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표 16"/>
          <p:cNvGraphicFramePr>
            <a:graphicFrameLocks noGrp="1"/>
          </p:cNvGraphicFramePr>
          <p:nvPr>
            <p:extLst/>
          </p:nvPr>
        </p:nvGraphicFramePr>
        <p:xfrm>
          <a:off x="3908650" y="5002376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표 17"/>
          <p:cNvGraphicFramePr>
            <a:graphicFrameLocks noGrp="1"/>
          </p:cNvGraphicFramePr>
          <p:nvPr>
            <p:extLst/>
          </p:nvPr>
        </p:nvGraphicFramePr>
        <p:xfrm>
          <a:off x="4634419" y="5002376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700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18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바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직책</a:t>
            </a: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2. </a:t>
            </a:r>
            <a:r>
              <a:rPr lang="ko-KR" altLang="en-US" dirty="0">
                <a:solidFill>
                  <a:schemeClr val="tx1"/>
                </a:solidFill>
              </a:rPr>
              <a:t>속성별 만족도</a:t>
            </a:r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674031"/>
          </a:xfrm>
        </p:spPr>
        <p:txBody>
          <a:bodyPr/>
          <a:lstStyle/>
          <a:p>
            <a:r>
              <a:rPr lang="ko-KR" altLang="en-US" dirty="0"/>
              <a:t>조사 결과</a:t>
            </a:r>
            <a:r>
              <a:rPr lang="en-US" altLang="ko-KR" dirty="0"/>
              <a:t>, 2016</a:t>
            </a:r>
            <a:r>
              <a:rPr lang="ko-KR" altLang="en-US" dirty="0"/>
              <a:t>년도에는 전반적으로 직책이 높을 수록 만족도 수준이 높게 나타난 반면</a:t>
            </a:r>
            <a:r>
              <a:rPr lang="en-US" altLang="ko-KR" dirty="0"/>
              <a:t>,  </a:t>
            </a:r>
            <a:r>
              <a:rPr lang="ko-KR" altLang="en-US" dirty="0"/>
              <a:t>사원의 만족도가 가장 낮게 나타난 것을 제외하고는 직책이 높을 수록 만족도 수준이 하락하는 것으로 나타남</a:t>
            </a:r>
            <a:r>
              <a:rPr lang="en-US" altLang="ko-KR" dirty="0"/>
              <a:t>. </a:t>
            </a:r>
            <a:r>
              <a:rPr lang="ko-KR" altLang="en-US" dirty="0"/>
              <a:t>사원의 하위 요인 만족도가 상대적으로 가장 낮은 수준을 보임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사원과 중간관리자에 비해 부서책임자</a:t>
            </a:r>
            <a:r>
              <a:rPr lang="en-US" altLang="ko-KR" sz="1400" b="1" dirty="0">
                <a:latin typeface="+mn-ea"/>
              </a:rPr>
              <a:t>, </a:t>
            </a:r>
            <a:r>
              <a:rPr lang="ko-KR" altLang="en-US" sz="1400" b="1" dirty="0">
                <a:latin typeface="+mn-ea"/>
              </a:rPr>
              <a:t>임원</a:t>
            </a:r>
            <a:r>
              <a:rPr lang="en-US" altLang="ko-KR" sz="1400" b="1" dirty="0">
                <a:latin typeface="+mn-ea"/>
              </a:rPr>
              <a:t>, </a:t>
            </a:r>
            <a:r>
              <a:rPr lang="ko-KR" altLang="en-US" sz="1400" b="1" dirty="0">
                <a:latin typeface="+mn-ea"/>
              </a:rPr>
              <a:t>대표자의 만족도가 상대적으로 높음</a:t>
            </a:r>
            <a:r>
              <a:rPr lang="en-US" altLang="ko-KR" sz="1400" b="1" dirty="0">
                <a:latin typeface="+mn-ea"/>
              </a:rPr>
              <a:t>.</a:t>
            </a:r>
            <a:endParaRPr lang="ko-KR" altLang="en-US" sz="1400" b="1" dirty="0">
              <a:latin typeface="+mn-ea"/>
            </a:endParaRPr>
          </a:p>
        </p:txBody>
      </p:sp>
      <p:graphicFrame>
        <p:nvGraphicFramePr>
          <p:cNvPr id="9" name="차트 8"/>
          <p:cNvGraphicFramePr/>
          <p:nvPr>
            <p:extLst/>
          </p:nvPr>
        </p:nvGraphicFramePr>
        <p:xfrm>
          <a:off x="1666877" y="2133600"/>
          <a:ext cx="4321174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2" name="그림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226" y="3406739"/>
            <a:ext cx="404495" cy="404562"/>
          </a:xfrm>
          <a:prstGeom prst="rect">
            <a:avLst/>
          </a:prstGeom>
        </p:spPr>
      </p:pic>
      <p:graphicFrame>
        <p:nvGraphicFramePr>
          <p:cNvPr id="13" name="표 12"/>
          <p:cNvGraphicFramePr>
            <a:graphicFrameLocks noGrp="1"/>
          </p:cNvGraphicFramePr>
          <p:nvPr>
            <p:extLst/>
          </p:nvPr>
        </p:nvGraphicFramePr>
        <p:xfrm>
          <a:off x="2422298" y="4750348"/>
          <a:ext cx="4368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8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bg1"/>
                          </a:solidFill>
                        </a:rPr>
                        <a:t>103</a:t>
                      </a:r>
                      <a:endParaRPr lang="ko-KR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>
            <p:extLst/>
          </p:nvPr>
        </p:nvGraphicFramePr>
        <p:xfrm>
          <a:off x="3179676" y="4750348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표 14"/>
          <p:cNvGraphicFramePr>
            <a:graphicFrameLocks noGrp="1"/>
          </p:cNvGraphicFramePr>
          <p:nvPr>
            <p:extLst/>
          </p:nvPr>
        </p:nvGraphicFramePr>
        <p:xfrm>
          <a:off x="5359549" y="4755275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표 15"/>
          <p:cNvGraphicFramePr>
            <a:graphicFrameLocks noGrp="1"/>
          </p:cNvGraphicFramePr>
          <p:nvPr>
            <p:extLst/>
          </p:nvPr>
        </p:nvGraphicFramePr>
        <p:xfrm>
          <a:off x="4621412" y="4750348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표 16"/>
          <p:cNvGraphicFramePr>
            <a:graphicFrameLocks noGrp="1"/>
          </p:cNvGraphicFramePr>
          <p:nvPr>
            <p:extLst/>
          </p:nvPr>
        </p:nvGraphicFramePr>
        <p:xfrm>
          <a:off x="3900544" y="4750348"/>
          <a:ext cx="3960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표 19">
            <a:extLst>
              <a:ext uri="{FF2B5EF4-FFF2-40B4-BE49-F238E27FC236}">
                <a16:creationId xmlns="" xmlns:a16="http://schemas.microsoft.com/office/drawing/2014/main" id="{1E918498-D399-4643-9621-E03313C5948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100453" y="2133601"/>
          <a:ext cx="4422424" cy="4139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2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754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80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1809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180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1809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18095">
                  <a:extLst>
                    <a:ext uri="{9D8B030D-6E8A-4147-A177-3AD203B41FA5}">
                      <a16:colId xmlns="" xmlns:a16="http://schemas.microsoft.com/office/drawing/2014/main" val="498380859"/>
                    </a:ext>
                  </a:extLst>
                </a:gridCol>
                <a:gridCol w="418095">
                  <a:extLst>
                    <a:ext uri="{9D8B030D-6E8A-4147-A177-3AD203B41FA5}">
                      <a16:colId xmlns="" xmlns:a16="http://schemas.microsoft.com/office/drawing/2014/main" val="3746943976"/>
                    </a:ext>
                  </a:extLst>
                </a:gridCol>
                <a:gridCol w="418095">
                  <a:extLst>
                    <a:ext uri="{9D8B030D-6E8A-4147-A177-3AD203B41FA5}">
                      <a16:colId xmlns="" xmlns:a16="http://schemas.microsoft.com/office/drawing/2014/main" val="818425396"/>
                    </a:ext>
                  </a:extLst>
                </a:gridCol>
                <a:gridCol w="418095">
                  <a:extLst>
                    <a:ext uri="{9D8B030D-6E8A-4147-A177-3AD203B41FA5}">
                      <a16:colId xmlns="" xmlns:a16="http://schemas.microsoft.com/office/drawing/2014/main" val="1511688295"/>
                    </a:ext>
                  </a:extLst>
                </a:gridCol>
              </a:tblGrid>
              <a:tr h="249959"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n-lt"/>
                        </a:rPr>
                        <a:t>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latin typeface="+mn-lt"/>
                        </a:rPr>
                        <a:t>2016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latin typeface="+mn-lt"/>
                        </a:rPr>
                        <a:t>2017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7511"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+mn-lt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사원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중간관리자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임원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대표자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사원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중간관리자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임원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대표자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3693278"/>
                  </a:ext>
                </a:extLst>
              </a:tr>
              <a:tr h="399264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대학</a:t>
                      </a:r>
                      <a:endParaRPr lang="en-US" altLang="ko-KR" sz="900" dirty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명망도 및 </a:t>
                      </a:r>
                      <a:endParaRPr lang="en-US" altLang="ko-KR" sz="900" dirty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만족도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우수인재양성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69.6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74.8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79.2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59.8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72.5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926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기여도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63.4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72.1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60.3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67.7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65.2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66.1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6062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발전가능성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69.0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76.0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66.6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73.5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71.5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76.5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0425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산학</a:t>
                      </a:r>
                      <a:endParaRPr lang="en-US" altLang="ko-KR" sz="900" dirty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협력 </a:t>
                      </a:r>
                      <a:endParaRPr lang="en-US" altLang="ko-KR" sz="900" dirty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만족도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홍보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63.4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70.3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60.7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64.8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63.9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59.7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042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밀착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65.2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72.8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66.1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77.8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64.3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62.3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042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전문역량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69.9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79.3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79.2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81.3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79.8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77.6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042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지원체계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72.7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62.2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72.3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69.8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62.1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042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교류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65.3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70.1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　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　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　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　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493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채용 및 </a:t>
                      </a:r>
                      <a:endParaRPr lang="en-US" altLang="ko-KR" sz="900" dirty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추천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77.9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86.4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67.9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79.8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73.3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75.3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663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-</a:t>
            </a:r>
            <a:fld id="{D1E91C36-28B7-495F-BC82-F90B359F408A}" type="slidenum">
              <a:rPr lang="ko-KR" altLang="en-US" smtClean="0"/>
              <a:pPr/>
              <a:t>19</a:t>
            </a:fld>
            <a:r>
              <a:rPr lang="en-US" altLang="ko-KR" dirty="0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가</a:t>
            </a:r>
            <a:r>
              <a:rPr lang="en-US" altLang="ko-KR" dirty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대학명망도 및 만족도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480131"/>
          </a:xfrm>
        </p:spPr>
        <p:txBody>
          <a:bodyPr/>
          <a:lstStyle/>
          <a:p>
            <a:r>
              <a:rPr lang="ko-KR" altLang="en-US" dirty="0"/>
              <a:t>대학 명망도 및 만족도는 </a:t>
            </a:r>
            <a:r>
              <a:rPr lang="en-US" altLang="ko-KR" dirty="0"/>
              <a:t>68.7</a:t>
            </a:r>
            <a:r>
              <a:rPr lang="ko-KR" altLang="en-US" dirty="0"/>
              <a:t>점으로 나타났으며</a:t>
            </a:r>
            <a:r>
              <a:rPr lang="en-US" altLang="ko-KR" dirty="0"/>
              <a:t>, </a:t>
            </a:r>
            <a:r>
              <a:rPr lang="ko-KR" altLang="en-US" dirty="0"/>
              <a:t>발전가능성</a:t>
            </a:r>
            <a:r>
              <a:rPr lang="en-US" altLang="ko-KR" dirty="0"/>
              <a:t>(73</a:t>
            </a:r>
            <a:r>
              <a:rPr lang="ko-KR" altLang="en-US" dirty="0"/>
              <a:t>점</a:t>
            </a:r>
            <a:r>
              <a:rPr lang="en-US" altLang="ko-KR" dirty="0"/>
              <a:t>)</a:t>
            </a:r>
            <a:r>
              <a:rPr lang="ko-KR" altLang="en-US" dirty="0"/>
              <a:t>요인에 비해 우수인재 양성</a:t>
            </a:r>
            <a:r>
              <a:rPr lang="en-US" altLang="ko-KR" dirty="0"/>
              <a:t>(69.2</a:t>
            </a:r>
            <a:r>
              <a:rPr lang="ko-KR" altLang="en-US" dirty="0"/>
              <a:t>점</a:t>
            </a:r>
            <a:r>
              <a:rPr lang="en-US" altLang="ko-KR" dirty="0"/>
              <a:t>)</a:t>
            </a:r>
            <a:r>
              <a:rPr lang="ko-KR" altLang="en-US" dirty="0"/>
              <a:t>과 기여도</a:t>
            </a:r>
            <a:r>
              <a:rPr lang="en-US" altLang="ko-KR" dirty="0"/>
              <a:t>(65.2</a:t>
            </a:r>
            <a:r>
              <a:rPr lang="ko-KR" altLang="en-US" dirty="0"/>
              <a:t>점</a:t>
            </a:r>
            <a:r>
              <a:rPr lang="en-US" altLang="ko-KR" dirty="0"/>
              <a:t>)</a:t>
            </a:r>
            <a:r>
              <a:rPr lang="ko-KR" altLang="en-US" dirty="0"/>
              <a:t> 요인 만족도가 상대적으로 다소 낮은 수준을 보임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대학명망도 및 만족도</a:t>
            </a:r>
            <a:r>
              <a:rPr lang="en-US" altLang="ko-KR" sz="1400" b="1" dirty="0">
                <a:latin typeface="+mn-ea"/>
              </a:rPr>
              <a:t>: 68.7</a:t>
            </a:r>
            <a:r>
              <a:rPr lang="ko-KR" altLang="en-US" sz="1400" b="1" dirty="0">
                <a:latin typeface="+mn-ea"/>
              </a:rPr>
              <a:t>점</a:t>
            </a:r>
            <a:endParaRPr lang="en-US" altLang="ko-KR" sz="1400" b="1" dirty="0">
              <a:latin typeface="+mn-ea"/>
            </a:endParaRPr>
          </a:p>
        </p:txBody>
      </p:sp>
      <p:graphicFrame>
        <p:nvGraphicFramePr>
          <p:cNvPr id="8" name="차트 7"/>
          <p:cNvGraphicFramePr/>
          <p:nvPr>
            <p:extLst/>
          </p:nvPr>
        </p:nvGraphicFramePr>
        <p:xfrm>
          <a:off x="2674939" y="2133600"/>
          <a:ext cx="6842125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117" y="3284984"/>
            <a:ext cx="404495" cy="404562"/>
          </a:xfrm>
          <a:prstGeom prst="rect">
            <a:avLst/>
          </a:prstGeom>
        </p:spPr>
      </p:pic>
      <p:sp>
        <p:nvSpPr>
          <p:cNvPr id="10" name="제목 10"/>
          <p:cNvSpPr txBox="1">
            <a:spLocks/>
          </p:cNvSpPr>
          <p:nvPr/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1800" b="1" kern="1200" baseline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</a:lstStyle>
          <a:p>
            <a:r>
              <a:rPr lang="en-US" altLang="ko-KR" smtClean="0">
                <a:solidFill>
                  <a:schemeClr val="tx1"/>
                </a:solidFill>
              </a:rPr>
              <a:t>3. </a:t>
            </a:r>
            <a:r>
              <a:rPr lang="ko-KR" altLang="en-US" smtClean="0">
                <a:solidFill>
                  <a:schemeClr val="tx1"/>
                </a:solidFill>
              </a:rPr>
              <a:t>영역별 만족도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422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65943" y="672097"/>
            <a:ext cx="8859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latin typeface="+mn-ea"/>
              </a:rPr>
              <a:t>- </a:t>
            </a:r>
            <a:r>
              <a:rPr lang="ko-KR" altLang="en-US" sz="2000" b="1" dirty="0">
                <a:latin typeface="+mn-ea"/>
              </a:rPr>
              <a:t>목    차 </a:t>
            </a:r>
            <a:r>
              <a:rPr lang="en-US" altLang="ko-KR" sz="2000" b="1" dirty="0">
                <a:latin typeface="+mn-ea"/>
              </a:rPr>
              <a:t>-</a:t>
            </a:r>
            <a:endParaRPr lang="ko-KR" altLang="en-US" sz="2000" b="1" dirty="0">
              <a:latin typeface="+mn-ea"/>
            </a:endParaRPr>
          </a:p>
        </p:txBody>
      </p:sp>
      <p:cxnSp>
        <p:nvCxnSpPr>
          <p:cNvPr id="9" name="직선 연결선 8"/>
          <p:cNvCxnSpPr/>
          <p:nvPr/>
        </p:nvCxnSpPr>
        <p:spPr>
          <a:xfrm>
            <a:off x="1665943" y="1088740"/>
            <a:ext cx="8859182" cy="0"/>
          </a:xfrm>
          <a:prstGeom prst="line">
            <a:avLst/>
          </a:prstGeom>
          <a:ln w="3492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1"/>
          <p:cNvGrpSpPr/>
          <p:nvPr/>
        </p:nvGrpSpPr>
        <p:grpSpPr>
          <a:xfrm>
            <a:off x="4158539" y="2254121"/>
            <a:ext cx="3874923" cy="2352387"/>
            <a:chOff x="3859242" y="2254121"/>
            <a:chExt cx="3874923" cy="2352387"/>
          </a:xfrm>
        </p:grpSpPr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3859242" y="2417633"/>
              <a:ext cx="720000" cy="360000"/>
            </a:xfrm>
            <a:prstGeom prst="parallelogram">
              <a:avLst>
                <a:gd name="adj" fmla="val 33339"/>
              </a:avLst>
            </a:prstGeom>
            <a:solidFill>
              <a:srgbClr val="DEDE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/>
              <a:r>
                <a:rPr lang="en-US" altLang="ko-KR" sz="1600" b="1">
                  <a:latin typeface="+mn-ea"/>
                </a:rPr>
                <a:t> 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4044786" y="2254121"/>
              <a:ext cx="360000" cy="3189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679A"/>
              </a:solidFill>
              <a:miter lim="800000"/>
              <a:headEnd/>
              <a:tailEnd/>
            </a:ln>
          </p:spPr>
          <p:txBody>
            <a:bodyPr wrap="square" lIns="18000" tIns="36000" rIns="18000" bIns="36000">
              <a:spAutoFit/>
            </a:bodyPr>
            <a:lstStyle>
              <a:lvl1pPr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1pPr>
              <a:lvl2pPr marL="742950" indent="-28575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2pPr>
              <a:lvl3pPr marL="11430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3pPr>
              <a:lvl4pPr marL="16002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4pPr>
              <a:lvl5pPr marL="20574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ko-KR" sz="1600" b="1" dirty="0">
                  <a:solidFill>
                    <a:srgbClr val="00679A"/>
                  </a:solidFill>
                  <a:latin typeface="+mn-ea"/>
                  <a:ea typeface="+mn-ea"/>
                </a:rPr>
                <a:t>Ⅰ</a:t>
              </a:r>
            </a:p>
          </p:txBody>
        </p:sp>
        <p:sp>
          <p:nvSpPr>
            <p:cNvPr id="15" name="AutoShape 10"/>
            <p:cNvSpPr>
              <a:spLocks noChangeArrowheads="1"/>
            </p:cNvSpPr>
            <p:nvPr/>
          </p:nvSpPr>
          <p:spPr bwMode="auto">
            <a:xfrm>
              <a:off x="4422165" y="2417633"/>
              <a:ext cx="3312000" cy="360000"/>
            </a:xfrm>
            <a:prstGeom prst="parallelogram">
              <a:avLst>
                <a:gd name="adj" fmla="val 4405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  <a:latin typeface="+mn-ea"/>
                </a:rPr>
                <a:t>조사 개요</a:t>
              </a:r>
            </a:p>
          </p:txBody>
        </p:sp>
        <p:sp>
          <p:nvSpPr>
            <p:cNvPr id="18" name="AutoShape 11"/>
            <p:cNvSpPr>
              <a:spLocks noChangeArrowheads="1"/>
            </p:cNvSpPr>
            <p:nvPr/>
          </p:nvSpPr>
          <p:spPr bwMode="auto">
            <a:xfrm>
              <a:off x="3859242" y="4246508"/>
              <a:ext cx="720000" cy="360000"/>
            </a:xfrm>
            <a:prstGeom prst="parallelogram">
              <a:avLst>
                <a:gd name="adj" fmla="val 33339"/>
              </a:avLst>
            </a:prstGeom>
            <a:solidFill>
              <a:srgbClr val="DEDE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/>
              <a:endParaRPr lang="ko-KR" altLang="en-US" sz="1600" b="1">
                <a:latin typeface="+mn-ea"/>
              </a:endParaRPr>
            </a:p>
          </p:txBody>
        </p: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4044786" y="4058719"/>
              <a:ext cx="360000" cy="3189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679A"/>
              </a:solidFill>
              <a:miter lim="800000"/>
              <a:headEnd/>
              <a:tailEnd/>
            </a:ln>
          </p:spPr>
          <p:txBody>
            <a:bodyPr lIns="18000" tIns="36000" rIns="18000" bIns="36000">
              <a:spAutoFit/>
            </a:bodyPr>
            <a:lstStyle>
              <a:lvl1pPr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1pPr>
              <a:lvl2pPr marL="742950" indent="-28575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2pPr>
              <a:lvl3pPr marL="11430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3pPr>
              <a:lvl4pPr marL="16002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4pPr>
              <a:lvl5pPr marL="20574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ko-KR" sz="1600" b="1" dirty="0">
                  <a:solidFill>
                    <a:srgbClr val="00679A"/>
                  </a:solidFill>
                  <a:latin typeface="+mn-ea"/>
                  <a:ea typeface="+mn-ea"/>
                </a:rPr>
                <a:t>Ⅲ</a:t>
              </a:r>
            </a:p>
          </p:txBody>
        </p:sp>
        <p:sp>
          <p:nvSpPr>
            <p:cNvPr id="21" name="AutoShape 10"/>
            <p:cNvSpPr>
              <a:spLocks noChangeArrowheads="1"/>
            </p:cNvSpPr>
            <p:nvPr/>
          </p:nvSpPr>
          <p:spPr bwMode="auto">
            <a:xfrm>
              <a:off x="4422165" y="4246508"/>
              <a:ext cx="3312000" cy="360000"/>
            </a:xfrm>
            <a:prstGeom prst="parallelogram">
              <a:avLst>
                <a:gd name="adj" fmla="val 4405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  <a:latin typeface="+mn-ea"/>
                </a:rPr>
                <a:t>부록</a:t>
              </a:r>
            </a:p>
          </p:txBody>
        </p:sp>
        <p:sp>
          <p:nvSpPr>
            <p:cNvPr id="24" name="AutoShape 11"/>
            <p:cNvSpPr>
              <a:spLocks noChangeArrowheads="1"/>
            </p:cNvSpPr>
            <p:nvPr/>
          </p:nvSpPr>
          <p:spPr bwMode="auto">
            <a:xfrm>
              <a:off x="3859242" y="3322132"/>
              <a:ext cx="720000" cy="360000"/>
            </a:xfrm>
            <a:prstGeom prst="parallelogram">
              <a:avLst>
                <a:gd name="adj" fmla="val 33339"/>
              </a:avLst>
            </a:prstGeom>
            <a:solidFill>
              <a:srgbClr val="DEDE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/>
              <a:endParaRPr lang="ko-KR" altLang="en-US" sz="1600" b="1">
                <a:latin typeface="+mn-ea"/>
              </a:endParaRPr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4044786" y="3158619"/>
              <a:ext cx="360000" cy="3189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679A"/>
              </a:solidFill>
              <a:miter lim="800000"/>
              <a:headEnd/>
              <a:tailEnd/>
            </a:ln>
          </p:spPr>
          <p:txBody>
            <a:bodyPr lIns="18000" tIns="36000" rIns="18000" bIns="36000">
              <a:spAutoFit/>
            </a:bodyPr>
            <a:lstStyle>
              <a:lvl1pPr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1pPr>
              <a:lvl2pPr marL="742950" indent="-28575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2pPr>
              <a:lvl3pPr marL="11430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3pPr>
              <a:lvl4pPr marL="16002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4pPr>
              <a:lvl5pPr marL="20574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ko-KR" sz="1600" b="1" dirty="0">
                  <a:solidFill>
                    <a:srgbClr val="00679A"/>
                  </a:solidFill>
                  <a:latin typeface="+mn-ea"/>
                  <a:ea typeface="+mn-ea"/>
                </a:rPr>
                <a:t>Ⅱ</a:t>
              </a:r>
            </a:p>
          </p:txBody>
        </p:sp>
        <p:sp>
          <p:nvSpPr>
            <p:cNvPr id="27" name="AutoShape 10"/>
            <p:cNvSpPr>
              <a:spLocks noChangeArrowheads="1"/>
            </p:cNvSpPr>
            <p:nvPr/>
          </p:nvSpPr>
          <p:spPr bwMode="auto">
            <a:xfrm>
              <a:off x="4422165" y="3322132"/>
              <a:ext cx="3312000" cy="360000"/>
            </a:xfrm>
            <a:prstGeom prst="parallelogram">
              <a:avLst>
                <a:gd name="adj" fmla="val 4405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  <a:latin typeface="+mn-ea"/>
                </a:rPr>
                <a:t>조사 결과 분석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04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20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나</a:t>
            </a:r>
            <a:r>
              <a:rPr lang="en-US" altLang="ko-KR" dirty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산학협력 만족도</a:t>
            </a: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3. </a:t>
            </a:r>
            <a:r>
              <a:rPr lang="ko-KR" altLang="en-US" dirty="0">
                <a:solidFill>
                  <a:schemeClr val="tx1"/>
                </a:solidFill>
              </a:rPr>
              <a:t>영역별 만족도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674031"/>
          </a:xfrm>
        </p:spPr>
        <p:txBody>
          <a:bodyPr/>
          <a:lstStyle/>
          <a:p>
            <a:r>
              <a:rPr lang="ko-KR" altLang="en-US" dirty="0"/>
              <a:t>산학협력 만족도는 </a:t>
            </a:r>
            <a:r>
              <a:rPr lang="en-US" altLang="ko-KR" dirty="0"/>
              <a:t>68.6</a:t>
            </a:r>
            <a:r>
              <a:rPr lang="ko-KR" altLang="en-US" dirty="0"/>
              <a:t>점으로 나타났으며</a:t>
            </a:r>
            <a:r>
              <a:rPr lang="en-US" altLang="ko-KR" dirty="0"/>
              <a:t>, </a:t>
            </a:r>
            <a:r>
              <a:rPr lang="ko-KR" altLang="en-US" dirty="0"/>
              <a:t>전년도에는 모든 요인의 만족도가 </a:t>
            </a:r>
            <a:r>
              <a:rPr lang="en-US" altLang="ko-KR" dirty="0"/>
              <a:t>70</a:t>
            </a:r>
            <a:r>
              <a:rPr lang="ko-KR" altLang="en-US" dirty="0"/>
              <a:t>점 이상의 수준을 보이고 있던 반면에 전문역량과 채용 및 추천 요인만이 </a:t>
            </a:r>
            <a:r>
              <a:rPr lang="en-US" altLang="ko-KR" dirty="0"/>
              <a:t>70</a:t>
            </a:r>
            <a:r>
              <a:rPr lang="ko-KR" altLang="en-US" dirty="0"/>
              <a:t>점 이상의 수준을 보임</a:t>
            </a:r>
            <a:r>
              <a:rPr lang="en-US" altLang="ko-KR" dirty="0"/>
              <a:t>. </a:t>
            </a:r>
            <a:r>
              <a:rPr lang="ko-KR" altLang="en-US" dirty="0"/>
              <a:t>특히 홍보</a:t>
            </a:r>
            <a:r>
              <a:rPr lang="en-US" altLang="ko-KR" dirty="0"/>
              <a:t>, </a:t>
            </a:r>
            <a:r>
              <a:rPr lang="ko-KR" altLang="en-US" dirty="0"/>
              <a:t>밀착</a:t>
            </a:r>
            <a:r>
              <a:rPr lang="en-US" altLang="ko-KR" dirty="0"/>
              <a:t>, </a:t>
            </a:r>
            <a:r>
              <a:rPr lang="ko-KR" altLang="en-US" dirty="0"/>
              <a:t>지원체계 요인은 모두 </a:t>
            </a:r>
            <a:r>
              <a:rPr lang="en-US" altLang="ko-KR" dirty="0"/>
              <a:t>10%</a:t>
            </a:r>
            <a:r>
              <a:rPr lang="ko-KR" altLang="en-US" dirty="0"/>
              <a:t>가량 큰 폭의 하락을 보임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산학협력 만족도</a:t>
            </a:r>
            <a:r>
              <a:rPr lang="en-US" altLang="ko-KR" sz="1400" b="1" dirty="0">
                <a:latin typeface="+mn-ea"/>
              </a:rPr>
              <a:t>: 68.6</a:t>
            </a:r>
            <a:r>
              <a:rPr lang="ko-KR" altLang="en-US" sz="1400" b="1" dirty="0">
                <a:latin typeface="+mn-ea"/>
              </a:rPr>
              <a:t>점</a:t>
            </a:r>
            <a:endParaRPr lang="en-US" altLang="ko-KR" sz="1400" b="1" dirty="0">
              <a:latin typeface="+mn-ea"/>
            </a:endParaRPr>
          </a:p>
        </p:txBody>
      </p:sp>
      <p:graphicFrame>
        <p:nvGraphicFramePr>
          <p:cNvPr id="8" name="차트 7"/>
          <p:cNvGraphicFramePr/>
          <p:nvPr>
            <p:extLst/>
          </p:nvPr>
        </p:nvGraphicFramePr>
        <p:xfrm>
          <a:off x="2674939" y="2133600"/>
          <a:ext cx="6842125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005" y="2492896"/>
            <a:ext cx="404495" cy="404562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297" y="2420888"/>
            <a:ext cx="404495" cy="40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211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21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7. </a:t>
            </a:r>
            <a:r>
              <a:rPr lang="ko-KR" altLang="en-US" dirty="0">
                <a:solidFill>
                  <a:schemeClr val="tx1"/>
                </a:solidFill>
              </a:rPr>
              <a:t>분석 결과 종합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58926" y="657227"/>
            <a:ext cx="9074149" cy="286232"/>
          </a:xfrm>
        </p:spPr>
        <p:txBody>
          <a:bodyPr/>
          <a:lstStyle/>
          <a:p>
            <a:r>
              <a:rPr lang="ko-KR" altLang="en-US" dirty="0"/>
              <a:t>산업체 만족도 조사에 대한 분석결과를 요약하면 다음과 같음</a:t>
            </a:r>
            <a:r>
              <a:rPr lang="en-US" altLang="ko-KR" dirty="0"/>
              <a:t>.</a:t>
            </a:r>
            <a:endParaRPr lang="ko-KR" alt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/>
          </p:nvPr>
        </p:nvGraphicFramePr>
        <p:xfrm>
          <a:off x="1666877" y="1268760"/>
          <a:ext cx="8858249" cy="4968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7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804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849598">
                <a:tc>
                  <a:txBody>
                    <a:bodyPr/>
                    <a:lstStyle/>
                    <a:p>
                      <a:pPr algn="ctr" latinLnBrk="1">
                        <a:spcBef>
                          <a:spcPts val="300"/>
                        </a:spcBef>
                      </a:pPr>
                      <a:r>
                        <a:rPr lang="ko-KR" altLang="en-US" sz="1400" dirty="0">
                          <a:latin typeface="+mn-ea"/>
                          <a:ea typeface="+mn-ea"/>
                        </a:rPr>
                        <a:t>대학 </a:t>
                      </a:r>
                      <a:endParaRPr lang="en-US" altLang="ko-KR" sz="1400" dirty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spcBef>
                          <a:spcPts val="300"/>
                        </a:spcBef>
                      </a:pPr>
                      <a:r>
                        <a:rPr lang="ko-KR" altLang="en-US" sz="1400" dirty="0">
                          <a:latin typeface="+mn-ea"/>
                          <a:ea typeface="+mn-ea"/>
                        </a:rPr>
                        <a:t>명망도 </a:t>
                      </a:r>
                      <a:endParaRPr lang="en-US" altLang="ko-KR" sz="1400" dirty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spcBef>
                          <a:spcPts val="300"/>
                        </a:spcBef>
                      </a:pPr>
                      <a:r>
                        <a:rPr lang="ko-KR" altLang="en-US" sz="1400" dirty="0">
                          <a:latin typeface="+mn-ea"/>
                          <a:ea typeface="+mn-ea"/>
                        </a:rPr>
                        <a:t>및 </a:t>
                      </a:r>
                      <a:endParaRPr lang="en-US" altLang="ko-KR" sz="1400" dirty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spcBef>
                          <a:spcPts val="300"/>
                        </a:spcBef>
                      </a:pPr>
                      <a:r>
                        <a:rPr lang="ko-KR" altLang="en-US" sz="1400" dirty="0">
                          <a:latin typeface="+mn-ea"/>
                          <a:ea typeface="+mn-ea"/>
                        </a:rPr>
                        <a:t>만족도</a:t>
                      </a:r>
                      <a:endParaRPr lang="en-US" altLang="ko-KR" sz="1400" dirty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spcBef>
                          <a:spcPts val="300"/>
                        </a:spcBef>
                      </a:pP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(68.7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점</a:t>
                      </a:r>
                      <a:r>
                        <a:rPr lang="en-US" altLang="ko-KR" sz="1400" dirty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 latinLnBrk="1">
                        <a:spcBef>
                          <a:spcPts val="300"/>
                        </a:spcBef>
                        <a:buFont typeface="Wingdings" panose="05000000000000000000" pitchFamily="2" charset="2"/>
                        <a:buChar char="v"/>
                      </a:pP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</a:t>
                      </a:r>
                      <a:r>
                        <a:rPr lang="ko-KR" altLang="en-US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발전가능성</a:t>
                      </a:r>
                      <a:r>
                        <a:rPr lang="en-US" altLang="ko-KR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” </a:t>
                      </a:r>
                      <a:r>
                        <a:rPr lang="ko-KR" altLang="en-US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요인에 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비해 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우수인재 양성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＂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과 </a:t>
                      </a:r>
                      <a:r>
                        <a:rPr lang="en-US" altLang="ko-KR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</a:t>
                      </a:r>
                      <a:r>
                        <a:rPr lang="ko-KR" altLang="en-US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기여도</a:t>
                      </a:r>
                      <a:r>
                        <a:rPr lang="en-US" altLang="ko-KR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”</a:t>
                      </a:r>
                      <a:r>
                        <a:rPr lang="ko-KR" altLang="en-US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요인의 만족도가 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상대적으로 낮은 </a:t>
                      </a:r>
                      <a:r>
                        <a:rPr lang="ko-KR" altLang="en-US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수준임</a:t>
                      </a:r>
                      <a:r>
                        <a:rPr lang="en-US" altLang="ko-KR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특히</a:t>
                      </a:r>
                      <a:r>
                        <a:rPr lang="en-US" altLang="ko-KR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대학이 국가</a:t>
                      </a:r>
                      <a:r>
                        <a:rPr lang="en-US" altLang="ko-KR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•</a:t>
                      </a:r>
                      <a:r>
                        <a:rPr lang="ko-KR" altLang="en-US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사회나 산업계의 발전에 기여한다는 항목의 만족도가 타 항목들의 만족도에 비해 상대적으로 낮은 수준을 보이고 있음</a:t>
                      </a:r>
                      <a:r>
                        <a:rPr lang="en-US" altLang="ko-KR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</a:t>
                      </a:r>
                    </a:p>
                    <a:p>
                      <a:pPr marL="180975" indent="-180975" latinLnBrk="1">
                        <a:spcBef>
                          <a:spcPts val="300"/>
                        </a:spcBef>
                        <a:buFont typeface="Wingdings" panose="05000000000000000000" pitchFamily="2" charset="2"/>
                        <a:buChar char="v"/>
                      </a:pPr>
                      <a:r>
                        <a:rPr lang="en-US" altLang="ko-KR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</a:t>
                      </a:r>
                      <a:r>
                        <a:rPr lang="ko-KR" altLang="en-US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발전가능성</a:t>
                      </a:r>
                      <a:r>
                        <a:rPr lang="en-US" altLang="ko-KR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” </a:t>
                      </a:r>
                      <a:r>
                        <a:rPr lang="ko-KR" altLang="en-US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요인은 영역을 구성하는 요인 중에서 가장 높은 만족 수준을 보임</a:t>
                      </a:r>
                      <a:r>
                        <a:rPr lang="en-US" altLang="ko-KR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특히</a:t>
                      </a:r>
                      <a:r>
                        <a:rPr lang="en-US" altLang="ko-KR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대학의 지속적인 발전 노력 항목의 만족도가 타 항목에 비해 높은 수준임</a:t>
                      </a:r>
                      <a:r>
                        <a:rPr lang="en-US" altLang="ko-KR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</a:t>
                      </a:r>
                    </a:p>
                    <a:p>
                      <a:pPr marL="180975" indent="-180975" latinLnBrk="1">
                        <a:spcBef>
                          <a:spcPts val="300"/>
                        </a:spcBef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속성별 만족도를 살펴보면</a:t>
                      </a:r>
                      <a:r>
                        <a:rPr lang="en-US" altLang="ko-KR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en-US" altLang="ko-KR" sz="1300" b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의정부 및 포천지역 외 경기지역</a:t>
                      </a:r>
                      <a:r>
                        <a:rPr lang="en-US" altLang="ko-KR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300" b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대기업</a:t>
                      </a:r>
                      <a:r>
                        <a:rPr lang="en-US" altLang="ko-KR" sz="1300" b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300" b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대표자</a:t>
                      </a:r>
                      <a:r>
                        <a:rPr lang="en-US" altLang="ko-KR" sz="1300" b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300" b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제</a:t>
                      </a:r>
                      <a:r>
                        <a:rPr lang="en-US" altLang="ko-KR" sz="1300" b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300" b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캠퍼스의 만족도가 상대적으로 높은 수준을 보이고 있음</a:t>
                      </a:r>
                      <a:r>
                        <a:rPr lang="en-US" altLang="ko-KR" sz="1300" b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</a:t>
                      </a:r>
                      <a:endParaRPr lang="ko-KR" altLang="en-US" sz="13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18930">
                <a:tc>
                  <a:txBody>
                    <a:bodyPr/>
                    <a:lstStyle/>
                    <a:p>
                      <a:pPr algn="ctr" latinLnBrk="1">
                        <a:spcBef>
                          <a:spcPts val="300"/>
                        </a:spcBef>
                      </a:pPr>
                      <a:r>
                        <a:rPr lang="ko-KR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산학협력 </a:t>
                      </a:r>
                      <a:endParaRPr lang="en-US" altLang="ko-KR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>
                        <a:spcBef>
                          <a:spcPts val="300"/>
                        </a:spcBef>
                      </a:pPr>
                      <a:r>
                        <a:rPr lang="ko-KR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만족도</a:t>
                      </a:r>
                      <a:endParaRPr lang="en-US" altLang="ko-KR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>
                        <a:spcBef>
                          <a:spcPts val="300"/>
                        </a:spcBef>
                      </a:pPr>
                      <a:r>
                        <a:rPr lang="en-US" altLang="ko-KR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(68.6</a:t>
                      </a:r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점</a:t>
                      </a: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 latinLnBrk="1">
                        <a:spcBef>
                          <a:spcPts val="300"/>
                        </a:spcBef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영역을 구성하는 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개의 </a:t>
                      </a:r>
                      <a:r>
                        <a:rPr lang="ko-KR" altLang="en-US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요인 중에서 </a:t>
                      </a:r>
                      <a:r>
                        <a:rPr lang="en-US" altLang="ko-KR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</a:t>
                      </a:r>
                      <a:r>
                        <a:rPr lang="ko-KR" altLang="en-US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채용 및 추천</a:t>
                      </a:r>
                      <a:r>
                        <a:rPr lang="en-US" altLang="ko-KR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</a:t>
                      </a:r>
                      <a:r>
                        <a:rPr lang="ko-KR" altLang="en-US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과 </a:t>
                      </a:r>
                      <a:r>
                        <a:rPr lang="en-US" altLang="ko-KR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</a:t>
                      </a:r>
                      <a:r>
                        <a:rPr lang="ko-KR" altLang="en-US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전문역량</a:t>
                      </a:r>
                      <a:r>
                        <a:rPr lang="en-US" altLang="ko-KR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 </a:t>
                      </a:r>
                      <a:r>
                        <a:rPr lang="ko-KR" altLang="en-US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요인이 가장 높은 만족 수준을 보이는 반면에 </a:t>
                      </a:r>
                      <a:r>
                        <a:rPr lang="en-US" altLang="ko-KR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</a:t>
                      </a:r>
                      <a:r>
                        <a:rPr lang="ko-KR" altLang="en-US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홍보</a:t>
                      </a:r>
                      <a:r>
                        <a:rPr lang="en-US" altLang="ko-KR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＂</a:t>
                      </a:r>
                      <a:r>
                        <a:rPr lang="ko-KR" altLang="en-US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와 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밀착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 </a:t>
                      </a:r>
                      <a:r>
                        <a:rPr lang="ko-KR" altLang="en-US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요인이 상대적으로 낮은 만족 수준을 나타내고 있음</a:t>
                      </a:r>
                      <a:r>
                        <a:rPr lang="en-US" altLang="ko-KR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 </a:t>
                      </a:r>
                      <a:endParaRPr lang="en-US" altLang="ko-KR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80975" indent="-180975" latinLnBrk="1">
                        <a:spcBef>
                          <a:spcPts val="300"/>
                        </a:spcBef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산학협력 만족도는 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2016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년 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73.1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점에서 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68.6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점으로 약 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4.5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점 정도 하락함</a:t>
                      </a:r>
                      <a:endParaRPr lang="en-US" altLang="ko-KR" sz="13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80975" indent="-180975" latinLnBrk="1">
                        <a:spcBef>
                          <a:spcPts val="300"/>
                        </a:spcBef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가장 낮은 수준을 보이고 있는 </a:t>
                      </a:r>
                      <a:r>
                        <a:rPr lang="en-US" altLang="ko-KR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</a:t>
                      </a:r>
                      <a:r>
                        <a:rPr lang="ko-KR" altLang="en-US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홍보</a:t>
                      </a:r>
                      <a:r>
                        <a:rPr lang="en-US" altLang="ko-KR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 </a:t>
                      </a:r>
                      <a:r>
                        <a:rPr lang="ko-KR" altLang="en-US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요인의 대학의 인적</a:t>
                      </a:r>
                      <a:r>
                        <a:rPr lang="en-US" altLang="ko-KR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•</a:t>
                      </a:r>
                      <a:r>
                        <a:rPr lang="ko-KR" altLang="en-US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물적 자원 및 역량의 정보 제공과 정보 습득 용이 항목의 만족도가 낮게 나타나는 바</a:t>
                      </a:r>
                      <a:r>
                        <a:rPr lang="en-US" altLang="ko-KR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대학의 보유 자원에 대해 정확히 파악하여 필요 산업체에게 신속하고 정확한 정보를 제공할 필요가 있음</a:t>
                      </a:r>
                      <a:r>
                        <a:rPr lang="en-US" altLang="ko-KR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또한</a:t>
                      </a:r>
                      <a:r>
                        <a:rPr lang="en-US" altLang="ko-KR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밀착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 </a:t>
                      </a:r>
                      <a:r>
                        <a:rPr lang="ko-KR" altLang="en-US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요인의 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산업체 수요 반영 </a:t>
                      </a:r>
                      <a:r>
                        <a:rPr lang="ko-KR" altLang="en-US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항목의 만족도가 상대적으로 낮은 수준을 보이는 바</a:t>
                      </a:r>
                      <a:r>
                        <a:rPr lang="en-US" altLang="ko-KR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산업체의 의견을 주기적으로 파악할 수 있는 </a:t>
                      </a:r>
                      <a:r>
                        <a:rPr lang="ko-KR" altLang="en-US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수요 조사를 통해 계획을 수립하고 운영하려는 방안이 강구되어야 함</a:t>
                      </a:r>
                      <a:r>
                        <a:rPr lang="en-US" altLang="ko-KR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</a:t>
                      </a:r>
                    </a:p>
                    <a:p>
                      <a:pPr marL="180975" indent="-180975" latinLnBrk="1">
                        <a:spcBef>
                          <a:spcPts val="300"/>
                        </a:spcBef>
                        <a:buFont typeface="Wingdings" panose="05000000000000000000" pitchFamily="2" charset="2"/>
                        <a:buChar char="v"/>
                      </a:pPr>
                      <a:r>
                        <a:rPr lang="ko-KR" altLang="en-US" sz="13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가장 높은</a:t>
                      </a:r>
                      <a:r>
                        <a:rPr lang="ko-KR" altLang="en-US" sz="1300" b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만족도를 나타내고 있는 </a:t>
                      </a:r>
                      <a:r>
                        <a:rPr lang="en-US" altLang="ko-KR" sz="1300" b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</a:t>
                      </a:r>
                      <a:r>
                        <a:rPr lang="ko-KR" altLang="en-US" sz="1300" b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채용 및 추천</a:t>
                      </a:r>
                      <a:r>
                        <a:rPr lang="en-US" altLang="ko-KR" sz="1300" b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 </a:t>
                      </a:r>
                      <a:r>
                        <a:rPr lang="ko-KR" altLang="en-US" sz="1300" b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요인의 항목들의 만족도 조사 결과</a:t>
                      </a:r>
                      <a:r>
                        <a:rPr lang="en-US" altLang="ko-KR" sz="1300" b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300" b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산업체는 우리 대학과 졸업생에게 긍정적이고 우호적인 성향을 가지고 </a:t>
                      </a:r>
                      <a:r>
                        <a:rPr lang="ko-KR" altLang="en-US" sz="13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있다고 </a:t>
                      </a:r>
                      <a:r>
                        <a:rPr lang="ko-KR" altLang="en-US" sz="1300" b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판단됨</a:t>
                      </a:r>
                      <a:r>
                        <a:rPr lang="en-US" altLang="ko-KR" sz="1300" b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</a:t>
                      </a:r>
                      <a:endParaRPr lang="en-US" altLang="ko-KR" sz="13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80975" marR="0" lvl="0" indent="-1809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산학협력 만족도는 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2016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년에 비해 전체적으로 낮아지는 경향을 나타냄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특히 홍보 항목에서 큰 폭으로 하락한 점을 시급히 개선할 필요가 있음</a:t>
                      </a:r>
                      <a:r>
                        <a:rPr lang="en-US" altLang="ko-KR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 </a:t>
                      </a:r>
                      <a:endParaRPr lang="ko-KR" altLang="en-US" sz="13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75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4294967295"/>
          </p:nvPr>
        </p:nvSpPr>
        <p:spPr>
          <a:xfrm>
            <a:off x="6204000" y="2097001"/>
            <a:ext cx="4320542" cy="3382995"/>
          </a:xfrm>
          <a:prstGeom prst="rect">
            <a:avLst/>
          </a:prstGeom>
        </p:spPr>
        <p:txBody>
          <a:bodyPr anchor="ctr"/>
          <a:lstStyle/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조사 배경 및 목적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측정 모형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수행 절차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조사 설계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조사 결과</a:t>
            </a:r>
            <a:endParaRPr lang="en-US" altLang="ko-KR" sz="2000" b="1" dirty="0">
              <a:latin typeface="+mn-ea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482975" y="648000"/>
            <a:ext cx="5256000" cy="936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조사 개요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4294967295"/>
          </p:nvPr>
        </p:nvSpPr>
        <p:spPr>
          <a:xfrm>
            <a:off x="1668000" y="648000"/>
            <a:ext cx="1800000" cy="935038"/>
          </a:xfrm>
          <a:prstGeom prst="rect">
            <a:avLst/>
          </a:prstGeom>
        </p:spPr>
        <p:txBody>
          <a:bodyPr anchor="ctr"/>
          <a:lstStyle/>
          <a:p>
            <a:pPr marL="0" indent="0" algn="r" latinLnBrk="0">
              <a:buNone/>
            </a:pPr>
            <a:r>
              <a:rPr lang="en-US" altLang="ko-KR" sz="24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Times New Roman" panose="02020603050405020304" pitchFamily="18" charset="0"/>
              </a:rPr>
              <a:t>Ⅰ.</a:t>
            </a:r>
            <a:endParaRPr lang="ko-KR" altLang="en-US" sz="24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  <a:cs typeface="Times New Roman" panose="02020603050405020304" pitchFamily="18" charset="0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4294967295"/>
          </p:nvPr>
        </p:nvSpPr>
        <p:spPr>
          <a:xfrm>
            <a:off x="1143000" y="2097001"/>
            <a:ext cx="2340000" cy="3384221"/>
          </a:xfrm>
          <a:prstGeom prst="rect">
            <a:avLst/>
          </a:prstGeom>
        </p:spPr>
        <p:txBody>
          <a:bodyPr anchor="ctr"/>
          <a:lstStyle/>
          <a:p>
            <a:pPr marL="273050" indent="-184150" latinLnBrk="0">
              <a:buFont typeface="+mj-lt"/>
              <a:buAutoNum type="romanUcPeriod"/>
            </a:pPr>
            <a:r>
              <a:rPr lang="ko-KR" altLang="en-US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조사 개요</a:t>
            </a:r>
            <a:endParaRPr lang="en-US" altLang="ko-KR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73050" indent="-184150" latinLnBrk="0">
              <a:buFont typeface="+mj-lt"/>
              <a:buAutoNum type="romanUcPeriod"/>
            </a:pPr>
            <a:r>
              <a:rPr lang="ko-KR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조사 결과 </a:t>
            </a:r>
            <a:r>
              <a:rPr lang="ko-KR" alt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분석</a:t>
            </a:r>
            <a:endParaRPr lang="ko-KR" altLang="en-US" sz="1200" b="1" dirty="0">
              <a:solidFill>
                <a:schemeClr val="tx2">
                  <a:lumMod val="60000"/>
                  <a:lumOff val="4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3951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6" y="179751"/>
            <a:ext cx="2321469" cy="341632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1. </a:t>
            </a:r>
            <a:r>
              <a:rPr lang="ko-KR" altLang="en-US" dirty="0">
                <a:solidFill>
                  <a:schemeClr val="tx1"/>
                </a:solidFill>
              </a:rPr>
              <a:t>조사 배경 및 목적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4294967295"/>
          </p:nvPr>
        </p:nvSpPr>
        <p:spPr>
          <a:xfrm>
            <a:off x="1558926" y="657227"/>
            <a:ext cx="9074149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latinLnBrk="0">
              <a:spcBef>
                <a:spcPts val="0"/>
              </a:spcBef>
              <a:spcAft>
                <a:spcPts val="300"/>
              </a:spcAft>
              <a:buNone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본 조사의 목적은 산업체 만족도 조사 결과를 대학의 산학협력 활성화와 바람직한 직업교육 방향 모색을 위한 기초자료로 활용하기 위함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.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-</a:t>
            </a:r>
            <a:fld id="{D1E91C36-28B7-495F-BC82-F90B359F408A}" type="slidenum">
              <a:rPr lang="ko-KR" altLang="en-US" smtClean="0"/>
              <a:pPr/>
              <a:t>4</a:t>
            </a:fld>
            <a:r>
              <a:rPr lang="en-US" altLang="ko-KR" dirty="0"/>
              <a:t>-</a:t>
            </a:r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3140591" y="2384593"/>
            <a:ext cx="5472000" cy="80517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ko-KR" altLang="en-US" sz="1200" b="1" dirty="0"/>
              <a:t>교육품질로 도약하는 취업명문 </a:t>
            </a:r>
            <a:r>
              <a:rPr lang="en-US" altLang="ko-KR" sz="1200" b="1" dirty="0"/>
              <a:t>New-</a:t>
            </a:r>
            <a:r>
              <a:rPr lang="en-US" altLang="ko-KR" sz="1200" b="1" dirty="0" err="1"/>
              <a:t>versity</a:t>
            </a:r>
            <a:r>
              <a:rPr lang="en-US" altLang="ko-KR" sz="1200" b="1" dirty="0"/>
              <a:t>, </a:t>
            </a:r>
            <a:r>
              <a:rPr lang="ko-KR" altLang="en-US" sz="1200" b="1"/>
              <a:t>신한대학교</a:t>
            </a:r>
            <a:endParaRPr lang="ko-KR" altLang="en-US" sz="1200" b="1">
              <a:solidFill>
                <a:prstClr val="black"/>
              </a:solidFill>
            </a:endParaRPr>
          </a:p>
        </p:txBody>
      </p:sp>
      <p:sp>
        <p:nvSpPr>
          <p:cNvPr id="29" name="왼쪽으로 구부러진 화살표 28"/>
          <p:cNvSpPr/>
          <p:nvPr/>
        </p:nvSpPr>
        <p:spPr>
          <a:xfrm flipV="1">
            <a:off x="8612592" y="2672916"/>
            <a:ext cx="921622" cy="1856582"/>
          </a:xfrm>
          <a:prstGeom prst="curvedLeftArrow">
            <a:avLst/>
          </a:prstGeom>
          <a:solidFill>
            <a:srgbClr val="C0504D">
              <a:lumMod val="60000"/>
              <a:lumOff val="40000"/>
            </a:srgbClr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latinLnBrk="0">
              <a:defRPr/>
            </a:pPr>
            <a:endParaRPr lang="ko-KR" altLang="en-US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30" name="타원 29"/>
          <p:cNvSpPr/>
          <p:nvPr/>
        </p:nvSpPr>
        <p:spPr>
          <a:xfrm>
            <a:off x="8922386" y="3189350"/>
            <a:ext cx="1224000" cy="779711"/>
          </a:xfrm>
          <a:prstGeom prst="ellipse">
            <a:avLst/>
          </a:prstGeom>
          <a:solidFill>
            <a:srgbClr val="9BBB59">
              <a:lumMod val="60000"/>
              <a:lumOff val="40000"/>
            </a:srgbClr>
          </a:solidFill>
          <a:ln w="12700" cap="flat" cmpd="sng" algn="ctr">
            <a:solidFill>
              <a:srgbClr val="9BBB59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r>
              <a:rPr lang="ko-KR" altLang="en-US" sz="1300" b="1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교육 질 관리제고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3140592" y="5132436"/>
            <a:ext cx="5472000" cy="70882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177800" indent="-177800" latinLnBrk="0">
              <a:buFont typeface="Arial" panose="020B0604020202020204" pitchFamily="34" charset="0"/>
              <a:buChar char="•"/>
              <a:defRPr/>
            </a:pP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산업체 수요에 적합한 맞춤형 인재 양성의 필요성</a:t>
            </a:r>
            <a:endParaRPr lang="en-US" altLang="ko-KR" sz="1200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  <a:p>
            <a:pPr marL="177800" indent="-177800" latinLnBrk="0">
              <a:buFont typeface="Arial" panose="020B0604020202020204" pitchFamily="34" charset="0"/>
              <a:buChar char="•"/>
              <a:defRPr/>
            </a:pP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통합 </a:t>
            </a:r>
            <a:r>
              <a:rPr lang="ko-KR" altLang="en-US" sz="1200" kern="0" dirty="0" err="1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신한대학교의</a:t>
            </a: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 인력 배출 시기 도래</a:t>
            </a:r>
            <a:endParaRPr lang="en-US" altLang="ko-KR" sz="1200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  <a:p>
            <a:pPr marL="177800" indent="-177800" latinLnBrk="0">
              <a:buFont typeface="Arial" panose="020B0604020202020204" pitchFamily="34" charset="0"/>
              <a:buChar char="•"/>
              <a:defRPr/>
            </a:pP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산업체만족 수준에 대한 지속적인 모니터링</a:t>
            </a:r>
            <a:endParaRPr lang="en-US" altLang="ko-KR" sz="1200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3140591" y="3645024"/>
            <a:ext cx="5472000" cy="1063242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lumMod val="7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171450" indent="-171450" latinLnBrk="0">
              <a:buFont typeface="Arial" panose="020B0604020202020204" pitchFamily="34" charset="0"/>
              <a:buChar char="•"/>
              <a:defRPr/>
            </a:pP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직업교육 서비스 전반에 대한 산업체 만족도 측정</a:t>
            </a:r>
            <a:endParaRPr lang="en-US" altLang="ko-KR" sz="1200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  <a:p>
            <a:pPr marL="171450" indent="-171450" algn="just" latinLnBrk="0">
              <a:buFont typeface="Arial" panose="020B0604020202020204" pitchFamily="34" charset="0"/>
              <a:buChar char="•"/>
              <a:defRPr/>
            </a:pP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산업체 만족도 제고를 위한 기초자료로 활용</a:t>
            </a:r>
            <a:r>
              <a:rPr lang="en-US" altLang="ko-KR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(</a:t>
            </a: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환류</a:t>
            </a:r>
            <a:r>
              <a:rPr lang="en-US" altLang="ko-KR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)</a:t>
            </a:r>
          </a:p>
        </p:txBody>
      </p:sp>
      <p:sp>
        <p:nvSpPr>
          <p:cNvPr id="37" name="타원 36"/>
          <p:cNvSpPr/>
          <p:nvPr/>
        </p:nvSpPr>
        <p:spPr>
          <a:xfrm>
            <a:off x="2045614" y="3819009"/>
            <a:ext cx="1152000" cy="708836"/>
          </a:xfrm>
          <a:prstGeom prst="ellipse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38100" cap="flat" cmpd="sng" algn="ctr">
            <a:solidFill>
              <a:srgbClr val="C0504D">
                <a:lumMod val="40000"/>
                <a:lumOff val="6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latinLnBrk="0">
              <a:defRPr/>
            </a:pPr>
            <a:r>
              <a:rPr lang="ko-KR" altLang="en-US" sz="1300" b="1" kern="0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조사</a:t>
            </a:r>
            <a:endParaRPr lang="en-US" altLang="ko-KR" sz="1300" b="1" kern="0" dirty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  <a:p>
            <a:pPr algn="ctr" latinLnBrk="0">
              <a:defRPr/>
            </a:pPr>
            <a:r>
              <a:rPr lang="ko-KR" altLang="en-US" sz="1300" b="1" kern="0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목적</a:t>
            </a:r>
          </a:p>
        </p:txBody>
      </p:sp>
      <p:sp>
        <p:nvSpPr>
          <p:cNvPr id="41" name="타원 40"/>
          <p:cNvSpPr/>
          <p:nvPr/>
        </p:nvSpPr>
        <p:spPr>
          <a:xfrm>
            <a:off x="2045614" y="2444366"/>
            <a:ext cx="1152000" cy="708836"/>
          </a:xfrm>
          <a:prstGeom prst="ellipse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38100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latinLnBrk="0">
              <a:defRPr/>
            </a:pPr>
            <a:r>
              <a:rPr lang="ko-KR" altLang="en-US" sz="1300" b="1" kern="0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비전</a:t>
            </a:r>
            <a:endParaRPr lang="en-US" altLang="ko-KR" sz="1300" b="1" kern="0" dirty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42" name="타원 41"/>
          <p:cNvSpPr/>
          <p:nvPr/>
        </p:nvSpPr>
        <p:spPr>
          <a:xfrm>
            <a:off x="2045614" y="5132432"/>
            <a:ext cx="1152000" cy="708836"/>
          </a:xfrm>
          <a:prstGeom prst="ellipse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38100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latinLnBrk="0">
              <a:defRPr/>
            </a:pPr>
            <a:r>
              <a:rPr lang="ko-KR" altLang="en-US" sz="1300" b="1" kern="0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조사</a:t>
            </a:r>
            <a:endParaRPr lang="en-US" altLang="ko-KR" sz="1300" b="1" kern="0" dirty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  <a:p>
            <a:pPr algn="ctr" latinLnBrk="0">
              <a:defRPr/>
            </a:pPr>
            <a:r>
              <a:rPr lang="ko-KR" altLang="en-US" sz="1300" b="1" kern="0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배경</a:t>
            </a:r>
          </a:p>
        </p:txBody>
      </p:sp>
      <p:sp>
        <p:nvSpPr>
          <p:cNvPr id="44" name="위쪽 화살표 43"/>
          <p:cNvSpPr/>
          <p:nvPr/>
        </p:nvSpPr>
        <p:spPr>
          <a:xfrm>
            <a:off x="2405614" y="3356992"/>
            <a:ext cx="432000" cy="212648"/>
          </a:xfrm>
          <a:prstGeom prst="upArrow">
            <a:avLst>
              <a:gd name="adj1" fmla="val 60309"/>
              <a:gd name="adj2" fmla="val 64661"/>
            </a:avLst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ko-KR" altLang="en-US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53" name="위쪽 화살표 52"/>
          <p:cNvSpPr/>
          <p:nvPr/>
        </p:nvSpPr>
        <p:spPr>
          <a:xfrm>
            <a:off x="2405614" y="4800528"/>
            <a:ext cx="432000" cy="212648"/>
          </a:xfrm>
          <a:prstGeom prst="upArrow">
            <a:avLst>
              <a:gd name="adj1" fmla="val 60309"/>
              <a:gd name="adj2" fmla="val 64661"/>
            </a:avLst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ko-KR" altLang="en-US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조사 배경 및 목적</a:t>
            </a:r>
          </a:p>
        </p:txBody>
      </p:sp>
    </p:spTree>
    <p:extLst>
      <p:ext uri="{BB962C8B-B14F-4D97-AF65-F5344CB8AC3E}">
        <p14:creationId xmlns:p14="http://schemas.microsoft.com/office/powerpoint/2010/main" val="2497024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465466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2. </a:t>
            </a:r>
            <a:r>
              <a:rPr lang="ko-KR" altLang="en-US" dirty="0">
                <a:solidFill>
                  <a:schemeClr val="tx1"/>
                </a:solidFill>
              </a:rPr>
              <a:t>측정 모형</a:t>
            </a:r>
          </a:p>
        </p:txBody>
      </p:sp>
      <p:sp>
        <p:nvSpPr>
          <p:cNvPr id="7" name="텍스트 개체 틀 6"/>
          <p:cNvSpPr>
            <a:spLocks noGrp="1"/>
          </p:cNvSpPr>
          <p:nvPr>
            <p:ph type="body" sz="half" idx="4294967295"/>
          </p:nvPr>
        </p:nvSpPr>
        <p:spPr>
          <a:xfrm>
            <a:off x="1558926" y="657227"/>
            <a:ext cx="9074149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latinLnBrk="0">
              <a:spcBef>
                <a:spcPts val="0"/>
              </a:spcBef>
              <a:spcAft>
                <a:spcPts val="300"/>
              </a:spcAft>
              <a:buNone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산업체 만족도는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 ‘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대학 명망도 및 만족도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’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와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‘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산학협력 만족도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’, 2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개의 요인으로 구성하며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</a:t>
            </a:r>
            <a:r>
              <a:rPr lang="ko-KR" altLang="en-US" sz="1400" b="1" dirty="0" err="1">
                <a:latin typeface="+mn-ea"/>
                <a:cs typeface="Times New Roman" pitchFamily="18" charset="0"/>
              </a:rPr>
              <a:t>요인별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하부 항목을 통해 대학의 산학협력활동에 대한 전반적 만족도 수준을 파악함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.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또한 산학협력 프로그램에 대한 만족도와 사업 참여 동기 등의 부가 항목에 대한 조사를 통해 수준 및 결과를 도출함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.</a:t>
            </a:r>
            <a:endParaRPr lang="ko-KR" altLang="en-US" sz="1400" b="1" dirty="0">
              <a:latin typeface="+mn-ea"/>
              <a:cs typeface="Times New Roman" pitchFamily="18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-</a:t>
            </a:r>
            <a:fld id="{D1E91C36-28B7-495F-BC82-F90B359F408A}" type="slidenum">
              <a:rPr lang="ko-KR" altLang="en-US" smtClean="0"/>
              <a:pPr/>
              <a:t>5</a:t>
            </a:fld>
            <a:r>
              <a:rPr lang="en-US" altLang="ko-KR" dirty="0"/>
              <a:t>-</a:t>
            </a:r>
            <a:endParaRPr lang="ko-KR" altLang="en-US" dirty="0"/>
          </a:p>
        </p:txBody>
      </p:sp>
      <p:sp>
        <p:nvSpPr>
          <p:cNvPr id="32" name="직사각형 31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산업체 만족도 측정 모형 </a:t>
            </a:r>
          </a:p>
        </p:txBody>
      </p:sp>
      <p:sp>
        <p:nvSpPr>
          <p:cNvPr id="3" name="모서리가 둥근 직사각형 2"/>
          <p:cNvSpPr/>
          <p:nvPr/>
        </p:nvSpPr>
        <p:spPr>
          <a:xfrm>
            <a:off x="2891678" y="2484512"/>
            <a:ext cx="3096406" cy="15121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모서리가 둥근 직사각형 44"/>
          <p:cNvSpPr/>
          <p:nvPr/>
        </p:nvSpPr>
        <p:spPr>
          <a:xfrm>
            <a:off x="6203950" y="2484512"/>
            <a:ext cx="3096406" cy="151216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모서리가 둥근 직사각형 45"/>
          <p:cNvSpPr/>
          <p:nvPr/>
        </p:nvSpPr>
        <p:spPr>
          <a:xfrm>
            <a:off x="2891644" y="4149080"/>
            <a:ext cx="3096406" cy="151216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모서리가 둥근 직사각형 46"/>
          <p:cNvSpPr/>
          <p:nvPr/>
        </p:nvSpPr>
        <p:spPr>
          <a:xfrm>
            <a:off x="6203916" y="4149080"/>
            <a:ext cx="3096406" cy="151216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모서리가 둥근 직사각형 47"/>
          <p:cNvSpPr/>
          <p:nvPr/>
        </p:nvSpPr>
        <p:spPr>
          <a:xfrm>
            <a:off x="4366662" y="3356992"/>
            <a:ext cx="1441306" cy="52924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/>
              <a:t>대학 명망도 및</a:t>
            </a:r>
            <a:endParaRPr lang="en-US" altLang="ko-KR" sz="1400" b="1" dirty="0"/>
          </a:p>
          <a:p>
            <a:pPr algn="ctr"/>
            <a:r>
              <a:rPr lang="ko-KR" altLang="en-US" sz="1400" b="1" dirty="0"/>
              <a:t>만족도</a:t>
            </a:r>
          </a:p>
        </p:txBody>
      </p:sp>
      <p:sp>
        <p:nvSpPr>
          <p:cNvPr id="49" name="모서리가 둥근 직사각형 48"/>
          <p:cNvSpPr/>
          <p:nvPr/>
        </p:nvSpPr>
        <p:spPr>
          <a:xfrm>
            <a:off x="6392320" y="3356992"/>
            <a:ext cx="1441306" cy="52924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/>
              <a:t>산학협력</a:t>
            </a:r>
            <a:endParaRPr lang="en-US" altLang="ko-KR" sz="1400" b="1" dirty="0"/>
          </a:p>
          <a:p>
            <a:pPr algn="ctr"/>
            <a:r>
              <a:rPr lang="ko-KR" altLang="en-US" sz="1400" b="1" dirty="0"/>
              <a:t>만족도</a:t>
            </a:r>
          </a:p>
        </p:txBody>
      </p:sp>
      <p:sp>
        <p:nvSpPr>
          <p:cNvPr id="50" name="모서리가 둥근 직사각형 49"/>
          <p:cNvSpPr/>
          <p:nvPr/>
        </p:nvSpPr>
        <p:spPr>
          <a:xfrm>
            <a:off x="4366628" y="4267908"/>
            <a:ext cx="1441306" cy="52924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/>
              <a:t>프로그램 </a:t>
            </a:r>
            <a:r>
              <a:rPr lang="en-US" altLang="ko-KR" sz="1400" b="1" dirty="0"/>
              <a:t/>
            </a:r>
            <a:br>
              <a:rPr lang="en-US" altLang="ko-KR" sz="1400" b="1" dirty="0"/>
            </a:br>
            <a:r>
              <a:rPr lang="ko-KR" altLang="en-US" sz="1400" b="1" dirty="0"/>
              <a:t>만족도</a:t>
            </a:r>
          </a:p>
        </p:txBody>
      </p:sp>
      <p:sp>
        <p:nvSpPr>
          <p:cNvPr id="51" name="모서리가 둥근 직사각형 50"/>
          <p:cNvSpPr/>
          <p:nvPr/>
        </p:nvSpPr>
        <p:spPr>
          <a:xfrm>
            <a:off x="6392286" y="4267908"/>
            <a:ext cx="1441306" cy="529244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/>
              <a:t>부가항목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018658" y="2600908"/>
            <a:ext cx="138515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우수인재 양성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사회 기여도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발전 가능성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366964" y="2534271"/>
            <a:ext cx="15652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산학협력 홍보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산학협력 밀착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산학협력 전문역량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833661" y="2528900"/>
            <a:ext cx="138515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지원체계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산학협력 교류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채용</a:t>
            </a:r>
            <a:r>
              <a:rPr lang="en-US" altLang="ko-KR" sz="1100" dirty="0"/>
              <a:t>·</a:t>
            </a:r>
            <a:r>
              <a:rPr lang="ko-KR" altLang="en-US" sz="1100" dirty="0"/>
              <a:t>추천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013438" y="4509120"/>
            <a:ext cx="16063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기술이전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기부금 지원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가족회사</a:t>
            </a:r>
            <a:r>
              <a:rPr lang="en-US" altLang="ko-KR" sz="1100" dirty="0"/>
              <a:t>/</a:t>
            </a:r>
            <a:r>
              <a:rPr lang="ko-KR" altLang="en-US" sz="1100" dirty="0"/>
              <a:t>협의회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재직자 재교육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정부지원사업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spc="-150" dirty="0"/>
              <a:t>현장견학</a:t>
            </a:r>
            <a:r>
              <a:rPr lang="en-US" altLang="ko-KR" sz="1100" spc="-150" dirty="0"/>
              <a:t>, </a:t>
            </a:r>
            <a:r>
              <a:rPr lang="ko-KR" altLang="en-US" sz="1100" spc="-150" dirty="0"/>
              <a:t>실습</a:t>
            </a:r>
            <a:r>
              <a:rPr lang="en-US" altLang="ko-KR" sz="1100" spc="-150" dirty="0"/>
              <a:t>, </a:t>
            </a:r>
            <a:r>
              <a:rPr lang="ko-KR" altLang="en-US" sz="1100" spc="-150" dirty="0" err="1"/>
              <a:t>인턴십</a:t>
            </a:r>
            <a:endParaRPr lang="en-US" altLang="ko-KR" sz="1100" spc="-150" dirty="0"/>
          </a:p>
        </p:txBody>
      </p:sp>
      <p:sp>
        <p:nvSpPr>
          <p:cNvPr id="77" name="TextBox 76"/>
          <p:cNvSpPr txBox="1"/>
          <p:nvPr/>
        </p:nvSpPr>
        <p:spPr>
          <a:xfrm>
            <a:off x="4453598" y="4860772"/>
            <a:ext cx="1498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계약학과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spc="-150" dirty="0"/>
              <a:t>시설</a:t>
            </a:r>
            <a:r>
              <a:rPr lang="en-US" altLang="ko-KR" sz="1100" spc="-1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·</a:t>
            </a:r>
            <a:r>
              <a:rPr lang="ko-KR" altLang="en-US" sz="1100" spc="-150" dirty="0"/>
              <a:t>장비 활용</a:t>
            </a:r>
            <a:r>
              <a:rPr lang="en-US" altLang="ko-KR" sz="1100" spc="-150" dirty="0"/>
              <a:t>, </a:t>
            </a:r>
            <a:r>
              <a:rPr lang="ko-KR" altLang="en-US" sz="1100" spc="-150" dirty="0"/>
              <a:t>공유</a:t>
            </a:r>
            <a:endParaRPr lang="en-US" altLang="ko-KR" sz="1100" spc="-15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특강</a:t>
            </a:r>
            <a:r>
              <a:rPr lang="en-US" altLang="ko-KR" sz="1100" dirty="0"/>
              <a:t>, </a:t>
            </a:r>
            <a:r>
              <a:rPr lang="ko-KR" altLang="en-US" sz="1100" dirty="0"/>
              <a:t>강의 참여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기타 프로그램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833661" y="4983124"/>
            <a:ext cx="138515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학생의 장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·</a:t>
            </a:r>
            <a:r>
              <a:rPr lang="ko-KR" altLang="en-US" sz="1100" dirty="0"/>
              <a:t>단점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참여 전</a:t>
            </a:r>
            <a:r>
              <a:rPr lang="en-US" altLang="ko-KR" sz="1100" dirty="0"/>
              <a:t>,</a:t>
            </a:r>
            <a:r>
              <a:rPr lang="ko-KR" altLang="en-US" sz="1100" dirty="0"/>
              <a:t>후 기대수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참여 동기 등</a:t>
            </a:r>
          </a:p>
        </p:txBody>
      </p:sp>
    </p:spTree>
    <p:extLst>
      <p:ext uri="{BB962C8B-B14F-4D97-AF65-F5344CB8AC3E}">
        <p14:creationId xmlns:p14="http://schemas.microsoft.com/office/powerpoint/2010/main" val="2688472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465466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3. </a:t>
            </a:r>
            <a:r>
              <a:rPr lang="ko-KR" altLang="en-US" dirty="0">
                <a:solidFill>
                  <a:schemeClr val="tx1"/>
                </a:solidFill>
              </a:rPr>
              <a:t>수행 절차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half" idx="4294967295"/>
          </p:nvPr>
        </p:nvSpPr>
        <p:spPr>
          <a:xfrm>
            <a:off x="1558926" y="657227"/>
            <a:ext cx="9074149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latinLnBrk="0">
              <a:spcBef>
                <a:spcPts val="0"/>
              </a:spcBef>
              <a:spcAft>
                <a:spcPts val="300"/>
              </a:spcAft>
              <a:buNone/>
            </a:pPr>
            <a:r>
              <a:rPr lang="ko-KR" altLang="en-US" sz="1400" b="1" dirty="0" err="1">
                <a:latin typeface="+mn-ea"/>
                <a:cs typeface="Times New Roman" pitchFamily="18" charset="0"/>
              </a:rPr>
              <a:t>신한대학교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산업체 만족도 조사는 산업체 만족도 도출체계에 따라 설문 조사 및 분석을 실시하여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만족도 값과 관련 이슈를 도출하는 과정으로 이루어짐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.</a:t>
            </a:r>
            <a:endParaRPr lang="ko-KR" altLang="en-US" sz="1400" b="1" dirty="0">
              <a:latin typeface="+mn-ea"/>
              <a:cs typeface="Times New Roman" pitchFamily="18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-</a:t>
            </a:r>
            <a:fld id="{D1E91C36-28B7-495F-BC82-F90B359F408A}" type="slidenum">
              <a:rPr lang="ko-KR" altLang="en-US" smtClean="0"/>
              <a:pPr/>
              <a:t>6</a:t>
            </a:fld>
            <a:r>
              <a:rPr lang="en-US" altLang="ko-KR" dirty="0"/>
              <a:t>-</a:t>
            </a:r>
            <a:endParaRPr lang="ko-KR" altLang="en-US" dirty="0"/>
          </a:p>
        </p:txBody>
      </p:sp>
      <p:sp>
        <p:nvSpPr>
          <p:cNvPr id="25" name="직사각형 24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산업체 만족도 조사 수행 구조</a:t>
            </a:r>
          </a:p>
        </p:txBody>
      </p:sp>
      <p:sp>
        <p:nvSpPr>
          <p:cNvPr id="30" name="AutoShape 72"/>
          <p:cNvSpPr>
            <a:spLocks noChangeArrowheads="1"/>
          </p:cNvSpPr>
          <p:nvPr/>
        </p:nvSpPr>
        <p:spPr bwMode="auto">
          <a:xfrm>
            <a:off x="8341856" y="2665656"/>
            <a:ext cx="2160000" cy="397046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 latinLnBrk="0">
              <a:spcBef>
                <a:spcPct val="50000"/>
              </a:spcBef>
            </a:pPr>
            <a:r>
              <a:rPr lang="ko-KR" altLang="en-US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산출물</a:t>
            </a:r>
          </a:p>
        </p:txBody>
      </p:sp>
      <p:sp>
        <p:nvSpPr>
          <p:cNvPr id="32" name="AutoShape 64"/>
          <p:cNvSpPr>
            <a:spLocks noChangeArrowheads="1"/>
          </p:cNvSpPr>
          <p:nvPr/>
        </p:nvSpPr>
        <p:spPr bwMode="auto">
          <a:xfrm>
            <a:off x="4471616" y="2665656"/>
            <a:ext cx="3240000" cy="397046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 latinLnBrk="0">
              <a:spcBef>
                <a:spcPct val="50000"/>
              </a:spcBef>
            </a:pPr>
            <a:r>
              <a:rPr lang="ko-KR" altLang="en-US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수행 내용</a:t>
            </a:r>
          </a:p>
        </p:txBody>
      </p:sp>
      <p:sp>
        <p:nvSpPr>
          <p:cNvPr id="34" name="AutoShape 69"/>
          <p:cNvSpPr>
            <a:spLocks noChangeArrowheads="1"/>
          </p:cNvSpPr>
          <p:nvPr/>
        </p:nvSpPr>
        <p:spPr bwMode="auto">
          <a:xfrm>
            <a:off x="1681376" y="2665656"/>
            <a:ext cx="2160000" cy="397046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 latinLnBrk="0">
              <a:spcBef>
                <a:spcPct val="50000"/>
              </a:spcBef>
            </a:pPr>
            <a:r>
              <a:rPr lang="ko-KR" altLang="en-US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영역</a:t>
            </a:r>
          </a:p>
        </p:txBody>
      </p:sp>
      <p:sp>
        <p:nvSpPr>
          <p:cNvPr id="35" name="AutoShape 69"/>
          <p:cNvSpPr>
            <a:spLocks noChangeArrowheads="1"/>
          </p:cNvSpPr>
          <p:nvPr/>
        </p:nvSpPr>
        <p:spPr bwMode="auto">
          <a:xfrm>
            <a:off x="1681376" y="3500888"/>
            <a:ext cx="2160000" cy="397046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 latinLnBrk="0">
              <a:spcAft>
                <a:spcPts val="300"/>
              </a:spcAft>
            </a:pPr>
            <a:r>
              <a:rPr lang="ko-KR" altLang="en-US" sz="12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만족도 조사 </a:t>
            </a:r>
          </a:p>
        </p:txBody>
      </p:sp>
      <p:grpSp>
        <p:nvGrpSpPr>
          <p:cNvPr id="33" name="그룹 32"/>
          <p:cNvGrpSpPr/>
          <p:nvPr/>
        </p:nvGrpSpPr>
        <p:grpSpPr>
          <a:xfrm>
            <a:off x="4471616" y="3500889"/>
            <a:ext cx="3240000" cy="880065"/>
            <a:chOff x="3328616" y="3049206"/>
            <a:chExt cx="3240000" cy="880065"/>
          </a:xfrm>
        </p:grpSpPr>
        <p:sp>
          <p:nvSpPr>
            <p:cNvPr id="36" name="AutoShape 69"/>
            <p:cNvSpPr>
              <a:spLocks noChangeArrowheads="1"/>
            </p:cNvSpPr>
            <p:nvPr/>
          </p:nvSpPr>
          <p:spPr bwMode="auto">
            <a:xfrm>
              <a:off x="3328616" y="3049206"/>
              <a:ext cx="3240000" cy="397046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ctr" latinLnBrk="0">
                <a:spcBef>
                  <a:spcPct val="50000"/>
                </a:spcBef>
              </a:pPr>
              <a:r>
                <a:rPr lang="ko-KR" altLang="en-US" sz="1200" b="1" dirty="0">
                  <a:solidFill>
                    <a:schemeClr val="tx1"/>
                  </a:solidFill>
                  <a:latin typeface="맑은 고딕" pitchFamily="50" charset="-127"/>
                </a:rPr>
                <a:t>체계 및 설문 문항 설계</a:t>
              </a:r>
              <a:endParaRPr lang="en-US" altLang="ko-KR" sz="1200" b="1" dirty="0">
                <a:solidFill>
                  <a:schemeClr val="tx1"/>
                </a:solidFill>
                <a:latin typeface="맑은 고딕" pitchFamily="50" charset="-127"/>
              </a:endParaRPr>
            </a:p>
          </p:txBody>
        </p:sp>
        <p:sp>
          <p:nvSpPr>
            <p:cNvPr id="37" name="Text Box 59"/>
            <p:cNvSpPr txBox="1">
              <a:spLocks noChangeArrowheads="1"/>
            </p:cNvSpPr>
            <p:nvPr/>
          </p:nvSpPr>
          <p:spPr bwMode="auto">
            <a:xfrm>
              <a:off x="3328616" y="3444952"/>
              <a:ext cx="3240000" cy="4843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108000" rIns="36000" bIns="36000" anchor="t" anchorCtr="0"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93663" indent="-93663" latinLnBrk="0">
                <a:buFontTx/>
                <a:buChar char="•"/>
              </a:pPr>
              <a:r>
                <a:rPr lang="ko-KR" altLang="en-US" sz="1000" dirty="0">
                  <a:solidFill>
                    <a:srgbClr val="000000"/>
                  </a:solidFill>
                  <a:latin typeface="+mn-ea"/>
                  <a:cs typeface="Arial" pitchFamily="34" charset="0"/>
                </a:rPr>
                <a:t>산업체 만족도 도출 체계 설계</a:t>
              </a:r>
              <a:endPara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endParaRPr>
            </a:p>
            <a:p>
              <a:pPr marL="93663" indent="-93663" latinLnBrk="0">
                <a:buFontTx/>
                <a:buChar char="•"/>
              </a:pPr>
              <a:r>
                <a:rPr lang="ko-KR" altLang="en-US" sz="1000" dirty="0">
                  <a:solidFill>
                    <a:srgbClr val="000000"/>
                  </a:solidFill>
                  <a:latin typeface="+mn-ea"/>
                  <a:cs typeface="Arial" pitchFamily="34" charset="0"/>
                </a:rPr>
                <a:t>영역별 설문 문항 구조화 및 문항 설계</a:t>
              </a:r>
              <a:endPara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endParaRPr>
            </a:p>
          </p:txBody>
        </p:sp>
      </p:grpSp>
      <p:cxnSp>
        <p:nvCxnSpPr>
          <p:cNvPr id="42" name="꺾인 연결선 18"/>
          <p:cNvCxnSpPr>
            <a:stCxn id="32" idx="1"/>
            <a:endCxn id="34" idx="3"/>
          </p:cNvCxnSpPr>
          <p:nvPr/>
        </p:nvCxnSpPr>
        <p:spPr>
          <a:xfrm flipH="1">
            <a:off x="3841376" y="2864179"/>
            <a:ext cx="630240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2" name="그룹 21"/>
          <p:cNvGrpSpPr/>
          <p:nvPr/>
        </p:nvGrpSpPr>
        <p:grpSpPr>
          <a:xfrm>
            <a:off x="4471616" y="4599864"/>
            <a:ext cx="3240000" cy="881364"/>
            <a:chOff x="3328616" y="4040968"/>
            <a:chExt cx="3240000" cy="881364"/>
          </a:xfrm>
        </p:grpSpPr>
        <p:sp>
          <p:nvSpPr>
            <p:cNvPr id="43" name="AutoShape 69"/>
            <p:cNvSpPr>
              <a:spLocks noChangeArrowheads="1"/>
            </p:cNvSpPr>
            <p:nvPr/>
          </p:nvSpPr>
          <p:spPr bwMode="auto">
            <a:xfrm>
              <a:off x="3328616" y="4040968"/>
              <a:ext cx="3240000" cy="397046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ctr" latinLnBrk="0">
                <a:spcBef>
                  <a:spcPct val="50000"/>
                </a:spcBef>
              </a:pPr>
              <a:r>
                <a:rPr lang="ko-KR" altLang="en-US" sz="1200" b="1" dirty="0">
                  <a:solidFill>
                    <a:schemeClr val="tx1"/>
                  </a:solidFill>
                  <a:latin typeface="맑은 고딕" pitchFamily="50" charset="-127"/>
                </a:rPr>
                <a:t>설문 조사 및 분석</a:t>
              </a:r>
              <a:endParaRPr lang="en-US" altLang="ko-KR" sz="1200" b="1" dirty="0">
                <a:solidFill>
                  <a:schemeClr val="tx1"/>
                </a:solidFill>
                <a:latin typeface="맑은 고딕" pitchFamily="50" charset="-127"/>
              </a:endParaRPr>
            </a:p>
          </p:txBody>
        </p:sp>
        <p:sp>
          <p:nvSpPr>
            <p:cNvPr id="49" name="Text Box 59"/>
            <p:cNvSpPr txBox="1">
              <a:spLocks noChangeArrowheads="1"/>
            </p:cNvSpPr>
            <p:nvPr/>
          </p:nvSpPr>
          <p:spPr bwMode="auto">
            <a:xfrm>
              <a:off x="3328616" y="4438013"/>
              <a:ext cx="3240000" cy="4843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108000" rIns="36000" bIns="36000" anchor="t" anchorCtr="0"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93663" indent="-93663" latinLnBrk="0">
                <a:buFontTx/>
                <a:buChar char="•"/>
              </a:pPr>
              <a:r>
                <a:rPr lang="ko-KR" altLang="en-US" sz="1000" dirty="0">
                  <a:solidFill>
                    <a:srgbClr val="000000"/>
                  </a:solidFill>
                  <a:latin typeface="+mn-ea"/>
                  <a:cs typeface="Arial" pitchFamily="34" charset="0"/>
                </a:rPr>
                <a:t>설문지 유효성 검사</a:t>
              </a:r>
              <a:endPara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endParaRPr>
            </a:p>
            <a:p>
              <a:pPr marL="93663" indent="-93663" latinLnBrk="0">
                <a:buFontTx/>
                <a:buChar char="•"/>
              </a:pPr>
              <a:r>
                <a:rPr lang="ko-KR" altLang="en-US" sz="1000" dirty="0">
                  <a:solidFill>
                    <a:srgbClr val="000000"/>
                  </a:solidFill>
                  <a:latin typeface="+mn-ea"/>
                  <a:cs typeface="Arial" pitchFamily="34" charset="0"/>
                </a:rPr>
                <a:t>데이터 코딩 및 설문 분석 설계</a:t>
              </a:r>
              <a:r>
                <a:rPr lang="en-US" altLang="ko-KR" sz="1000" dirty="0">
                  <a:solidFill>
                    <a:srgbClr val="000000"/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sz="1000" dirty="0">
                  <a:solidFill>
                    <a:srgbClr val="000000"/>
                  </a:solidFill>
                  <a:latin typeface="+mn-ea"/>
                  <a:cs typeface="Arial" pitchFamily="34" charset="0"/>
                </a:rPr>
                <a:t>통계 분석</a:t>
              </a:r>
              <a:endPara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endParaRPr>
            </a:p>
          </p:txBody>
        </p:sp>
      </p:grpSp>
      <p:cxnSp>
        <p:nvCxnSpPr>
          <p:cNvPr id="50" name="꺾인 연결선 49"/>
          <p:cNvCxnSpPr>
            <a:stCxn id="43" idx="1"/>
            <a:endCxn id="35" idx="3"/>
          </p:cNvCxnSpPr>
          <p:nvPr/>
        </p:nvCxnSpPr>
        <p:spPr>
          <a:xfrm rot="10800000">
            <a:off x="3841376" y="3699411"/>
            <a:ext cx="630240" cy="1098976"/>
          </a:xfrm>
          <a:prstGeom prst="bentConnector3">
            <a:avLst>
              <a:gd name="adj1" fmla="val 50000"/>
            </a:avLst>
          </a:prstGeom>
          <a:ln>
            <a:headEnd type="triangle" w="med" len="med"/>
            <a:tailEnd type="non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꺾인 연결선 24"/>
          <p:cNvCxnSpPr>
            <a:stCxn id="32" idx="3"/>
            <a:endCxn id="30" idx="1"/>
          </p:cNvCxnSpPr>
          <p:nvPr/>
        </p:nvCxnSpPr>
        <p:spPr>
          <a:xfrm>
            <a:off x="7711616" y="2864179"/>
            <a:ext cx="630240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2" name="꺾인 연결선 51"/>
          <p:cNvCxnSpPr>
            <a:stCxn id="43" idx="3"/>
            <a:endCxn id="54" idx="1"/>
          </p:cNvCxnSpPr>
          <p:nvPr/>
        </p:nvCxnSpPr>
        <p:spPr>
          <a:xfrm flipV="1">
            <a:off x="7711616" y="3699411"/>
            <a:ext cx="630240" cy="1098976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4" name="AutoShape 69"/>
          <p:cNvSpPr>
            <a:spLocks noChangeArrowheads="1"/>
          </p:cNvSpPr>
          <p:nvPr/>
        </p:nvSpPr>
        <p:spPr bwMode="auto">
          <a:xfrm>
            <a:off x="8341856" y="3500888"/>
            <a:ext cx="2160000" cy="397046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 latinLnBrk="0">
              <a:spcBef>
                <a:spcPct val="50000"/>
              </a:spcBef>
            </a:pPr>
            <a:r>
              <a:rPr lang="ko-KR" altLang="en-US" sz="12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만족도 도출</a:t>
            </a:r>
          </a:p>
        </p:txBody>
      </p:sp>
      <p:sp>
        <p:nvSpPr>
          <p:cNvPr id="63" name="Text Box 59"/>
          <p:cNvSpPr txBox="1">
            <a:spLocks noChangeArrowheads="1"/>
          </p:cNvSpPr>
          <p:nvPr/>
        </p:nvSpPr>
        <p:spPr bwMode="auto">
          <a:xfrm>
            <a:off x="8350624" y="3987708"/>
            <a:ext cx="2160000" cy="57284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3663" indent="-93663" latinLnBrk="0">
              <a:spcBef>
                <a:spcPct val="25000"/>
              </a:spcBef>
              <a:buFontTx/>
              <a:buChar char="•"/>
            </a:pPr>
            <a:r>
              <a:rPr lang="ko-KR" altLang="en-US" sz="1000" dirty="0">
                <a:solidFill>
                  <a:srgbClr val="000000"/>
                </a:solidFill>
                <a:latin typeface="+mn-ea"/>
                <a:cs typeface="Arial" pitchFamily="34" charset="0"/>
              </a:rPr>
              <a:t>산업체만족도 확인</a:t>
            </a:r>
            <a:r>
              <a: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rPr>
              <a:t/>
            </a:r>
            <a:br>
              <a: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rPr>
            </a:br>
            <a:r>
              <a:rPr lang="ko-KR" altLang="en-US" sz="1000" dirty="0">
                <a:solidFill>
                  <a:srgbClr val="000000"/>
                </a:solidFill>
                <a:latin typeface="+mn-ea"/>
                <a:cs typeface="Arial" pitchFamily="34" charset="0"/>
              </a:rPr>
              <a:t>요인</a:t>
            </a:r>
            <a:r>
              <a: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rPr>
              <a:t>/</a:t>
            </a:r>
            <a:r>
              <a:rPr lang="ko-KR" altLang="en-US" sz="1000" dirty="0">
                <a:solidFill>
                  <a:srgbClr val="000000"/>
                </a:solidFill>
                <a:latin typeface="+mn-ea"/>
                <a:cs typeface="Arial" pitchFamily="34" charset="0"/>
              </a:rPr>
              <a:t>속성별 만족도 값 도출</a:t>
            </a:r>
            <a:endParaRPr lang="en-US" altLang="ko-KR" sz="1000" dirty="0">
              <a:solidFill>
                <a:srgbClr val="000000"/>
              </a:solidFill>
              <a:latin typeface="+mn-ea"/>
              <a:cs typeface="Arial" pitchFamily="34" charset="0"/>
            </a:endParaRPr>
          </a:p>
          <a:p>
            <a:pPr marL="93663" indent="-93663" latinLnBrk="0">
              <a:spcBef>
                <a:spcPct val="25000"/>
              </a:spcBef>
              <a:buFontTx/>
              <a:buChar char="•"/>
            </a:pPr>
            <a:r>
              <a:rPr lang="ko-KR" altLang="en-US" sz="1000" dirty="0">
                <a:solidFill>
                  <a:srgbClr val="000000"/>
                </a:solidFill>
                <a:latin typeface="+mn-ea"/>
                <a:cs typeface="Arial" pitchFamily="34" charset="0"/>
              </a:rPr>
              <a:t>산학협력 전반에 대한 이슈 도출</a:t>
            </a:r>
            <a:endParaRPr lang="en-US" altLang="ko-KR" sz="1000" dirty="0">
              <a:solidFill>
                <a:srgbClr val="000000"/>
              </a:solidFill>
              <a:latin typeface="+mn-ea"/>
              <a:cs typeface="Arial" pitchFamily="34" charset="0"/>
            </a:endParaRPr>
          </a:p>
        </p:txBody>
      </p:sp>
      <p:cxnSp>
        <p:nvCxnSpPr>
          <p:cNvPr id="47" name="꺾인 연결선 18"/>
          <p:cNvCxnSpPr>
            <a:stCxn id="36" idx="1"/>
            <a:endCxn id="35" idx="3"/>
          </p:cNvCxnSpPr>
          <p:nvPr/>
        </p:nvCxnSpPr>
        <p:spPr>
          <a:xfrm flipH="1">
            <a:off x="3841376" y="3699411"/>
            <a:ext cx="630240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꺾인 연결선 24"/>
          <p:cNvCxnSpPr>
            <a:stCxn id="36" idx="3"/>
            <a:endCxn id="54" idx="1"/>
          </p:cNvCxnSpPr>
          <p:nvPr/>
        </p:nvCxnSpPr>
        <p:spPr>
          <a:xfrm>
            <a:off x="7711616" y="3699411"/>
            <a:ext cx="630240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044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465466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4. </a:t>
            </a:r>
            <a:r>
              <a:rPr lang="ko-KR" altLang="en-US" dirty="0">
                <a:solidFill>
                  <a:schemeClr val="tx1"/>
                </a:solidFill>
              </a:rPr>
              <a:t>조사 설계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4294967295"/>
          </p:nvPr>
        </p:nvSpPr>
        <p:spPr>
          <a:xfrm>
            <a:off x="1558926" y="657227"/>
            <a:ext cx="9074149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latinLnBrk="0">
              <a:spcBef>
                <a:spcPts val="0"/>
              </a:spcBef>
              <a:spcAft>
                <a:spcPts val="300"/>
              </a:spcAft>
              <a:buNone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산업체 만족도 설문은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‘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대학 평판 만족도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‘, ‘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산학협력 만족도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‘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등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2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개 영역의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8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개 요인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 29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개 문항을 바탕으로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그 외 프로그램 만족도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부가 항목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응답자 속성 등을 추가하여 구성함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.</a:t>
            </a:r>
            <a:endParaRPr lang="ko-KR" altLang="en-US" sz="1400" b="1" dirty="0">
              <a:latin typeface="+mn-ea"/>
              <a:cs typeface="Times New Roman" pitchFamily="18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-</a:t>
            </a:r>
            <a:fld id="{D1E91C36-28B7-495F-BC82-F90B359F408A}" type="slidenum">
              <a:rPr lang="ko-KR" altLang="en-US" smtClean="0"/>
              <a:pPr/>
              <a:t>7</a:t>
            </a:fld>
            <a:r>
              <a:rPr lang="en-US" altLang="ko-KR" dirty="0"/>
              <a:t>-</a:t>
            </a:r>
            <a:endParaRPr lang="ko-KR" altLang="en-US" dirty="0"/>
          </a:p>
        </p:txBody>
      </p:sp>
      <p:sp>
        <p:nvSpPr>
          <p:cNvPr id="44" name="직사각형 4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Times New Roman" panose="02020603050405020304" pitchFamily="18" charset="0"/>
              </a:rPr>
              <a:t>설문 구성 및 문항 수</a:t>
            </a:r>
          </a:p>
        </p:txBody>
      </p:sp>
      <p:graphicFrame>
        <p:nvGraphicFramePr>
          <p:cNvPr id="21" name="Group 142"/>
          <p:cNvGraphicFramePr>
            <a:graphicFrameLocks noGrp="1"/>
          </p:cNvGraphicFramePr>
          <p:nvPr>
            <p:extLst/>
          </p:nvPr>
        </p:nvGraphicFramePr>
        <p:xfrm>
          <a:off x="1670608" y="2133592"/>
          <a:ext cx="4317442" cy="41037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889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80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362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120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12099">
                  <a:extLst>
                    <a:ext uri="{9D8B030D-6E8A-4147-A177-3AD203B41FA5}">
                      <a16:colId xmlns="" xmlns:a16="http://schemas.microsoft.com/office/drawing/2014/main" val="4252161331"/>
                    </a:ext>
                  </a:extLst>
                </a:gridCol>
              </a:tblGrid>
              <a:tr h="2051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영역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요인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비고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518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대학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명망도 및  만족도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1-1.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우수인재 양성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4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5185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4" marB="36004" anchor="ctr" horzOverflow="overflow"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1-2.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r>
                        <a:rPr lang="ko-KR" altLang="en-US" sz="1200" dirty="0">
                          <a:latin typeface="+mn-ea"/>
                          <a:ea typeface="+mn-ea"/>
                        </a:rPr>
                        <a:t>사회 기여도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r>
                        <a:rPr lang="en-US" altLang="ko-KR" sz="1200" dirty="0">
                          <a:latin typeface="+mn-ea"/>
                          <a:ea typeface="+mn-ea"/>
                        </a:rPr>
                        <a:t>3 </a:t>
                      </a:r>
                      <a:r>
                        <a:rPr lang="ko-KR" altLang="en-US" sz="1200" dirty="0">
                          <a:latin typeface="+mn-ea"/>
                          <a:ea typeface="+mn-ea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518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1-3.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발전 가능성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r>
                        <a:rPr lang="en-US" altLang="ko-KR" sz="1200" dirty="0">
                          <a:latin typeface="+mn-ea"/>
                          <a:ea typeface="+mn-ea"/>
                        </a:rPr>
                        <a:t>2 </a:t>
                      </a:r>
                      <a:r>
                        <a:rPr lang="ko-KR" altLang="en-US" sz="1200" dirty="0">
                          <a:latin typeface="+mn-ea"/>
                          <a:ea typeface="+mn-ea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5185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산학협력 만족도</a:t>
                      </a:r>
                      <a:endParaRPr kumimoji="1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2-1.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산학협력 홍보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5185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4" marB="36004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2-2.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산학협력 밀착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5185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4" marB="36004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2-3.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산학협력 전문역량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518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2-4.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산학협력 지원체계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4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518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2-5.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산학협력 교류</a:t>
                      </a:r>
                    </a:p>
                  </a:txBody>
                  <a:tcPr marL="36000" marR="36000" marT="18000" marB="1800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11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삭제</a:t>
                      </a:r>
                    </a:p>
                  </a:txBody>
                  <a:tcPr marL="36000" marR="36000" marT="18000" marB="1800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518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2-6.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채용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·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추천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4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5185"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프로그램 만족도</a:t>
                      </a:r>
                      <a:endParaRPr kumimoji="1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3-1.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기술지도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itchFamily="18" charset="0"/>
                        </a:rPr>
                        <a:t>·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이전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518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3-2.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장학금 등 기부금 지원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518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3-3.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가족회사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Times New Roman" pitchFamily="18" charset="0"/>
                        </a:rPr>
                        <a:t>·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협의회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518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3-4.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재직자 재교육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518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3-5.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정부지원사업 참여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518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3-6.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현장견학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Times New Roman" pitchFamily="18" charset="0"/>
                        </a:rPr>
                        <a:t>·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Times New Roman" pitchFamily="18" charset="0"/>
                        </a:rPr>
                        <a:t>실습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Times New Roman" pitchFamily="18" charset="0"/>
                        </a:rPr>
                        <a:t>·</a:t>
                      </a:r>
                      <a:r>
                        <a:rPr kumimoji="1" lang="ko-KR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Times New Roman" pitchFamily="18" charset="0"/>
                        </a:rPr>
                        <a:t>인턴십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518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3-7.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계약학과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0518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3-8.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시설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Times New Roman" pitchFamily="18" charset="0"/>
                        </a:rPr>
                        <a:t>·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장비의 활용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Times New Roman" pitchFamily="18" charset="0"/>
                        </a:rPr>
                        <a:t>·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공유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0518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3-9.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재학생 대상 특강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Times New Roman" pitchFamily="18" charset="0"/>
                        </a:rPr>
                        <a:t>·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강의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0518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3-10.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기타 산학협력 프로그램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  <p:graphicFrame>
        <p:nvGraphicFramePr>
          <p:cNvPr id="9" name="Group 142"/>
          <p:cNvGraphicFramePr>
            <a:graphicFrameLocks noGrp="1"/>
          </p:cNvGraphicFramePr>
          <p:nvPr>
            <p:extLst/>
          </p:nvPr>
        </p:nvGraphicFramePr>
        <p:xfrm>
          <a:off x="6087896" y="2122779"/>
          <a:ext cx="4433496" cy="409023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100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464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00956">
                  <a:extLst>
                    <a:ext uri="{9D8B030D-6E8A-4147-A177-3AD203B41FA5}">
                      <a16:colId xmlns="" xmlns:a16="http://schemas.microsoft.com/office/drawing/2014/main" val="2370774785"/>
                    </a:ext>
                  </a:extLst>
                </a:gridCol>
              </a:tblGrid>
              <a:tr h="211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영역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항목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비고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6345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부가항목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향후 </a:t>
                      </a:r>
                      <a:r>
                        <a:rPr kumimoji="1" lang="ko-KR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프로그램별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 참여여부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10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634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신한대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 학생의 우수한 점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부족한 점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634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참여 전 기대수준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참여 후 만족수준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634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산학협력 프로그램 참여 동기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634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신한대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 통합 여부 사전 인식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삭제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634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직원 중 졸업생 유무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634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채용 시 중요요인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6345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응답자 속성</a:t>
                      </a:r>
                      <a:endParaRPr kumimoji="1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졸업생 채용 여부</a:t>
                      </a:r>
                    </a:p>
                  </a:txBody>
                  <a:tcPr marL="36000" marR="36000" marT="18000" marB="1800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삭제</a:t>
                      </a:r>
                    </a:p>
                  </a:txBody>
                  <a:tcPr marL="36000" marR="36000" marT="18000" marB="1800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6345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4" marB="36004" anchor="ctr" horzOverflow="overflow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소재 지역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46345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4" marB="36004" anchor="ctr" horzOverflow="overflow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종업원 수</a:t>
                      </a:r>
                    </a:p>
                  </a:txBody>
                  <a:tcPr marL="36000" marR="36000" marT="18000" marB="1800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삭제</a:t>
                      </a:r>
                    </a:p>
                  </a:txBody>
                  <a:tcPr marL="36000" marR="36000" marT="18000" marB="1800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463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업종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63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기업 규모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4634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산학협력 연계 학과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4634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응답자 직책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900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총계</a:t>
                      </a: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(2016)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75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900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총계</a:t>
                      </a: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(2017)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61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436573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859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465466" cy="341632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4. </a:t>
            </a:r>
            <a:r>
              <a:rPr lang="ko-KR" altLang="en-US" dirty="0"/>
              <a:t>조사 설계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4294967295"/>
          </p:nvPr>
        </p:nvSpPr>
        <p:spPr>
          <a:xfrm>
            <a:off x="1558926" y="657227"/>
            <a:ext cx="9074149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latinLnBrk="0">
              <a:spcBef>
                <a:spcPts val="0"/>
              </a:spcBef>
              <a:spcAft>
                <a:spcPts val="300"/>
              </a:spcAft>
              <a:buNone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산업체 만족도 조사는 </a:t>
            </a:r>
            <a:r>
              <a:rPr lang="ko-KR" altLang="en-US" sz="1400" b="1" dirty="0" err="1">
                <a:latin typeface="+mn-ea"/>
                <a:cs typeface="Times New Roman" pitchFamily="18" charset="0"/>
              </a:rPr>
              <a:t>리커트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5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점 척도에 의해 이루어지며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조사 결과의 활용과 이해의 편의를 위해 총점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100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점 기준으로 환산된 산업체 만족도 값을 도출함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.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8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44" name="직사각형 4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만족도 값 산출과 조사 결과의 해석</a:t>
            </a:r>
          </a:p>
        </p:txBody>
      </p:sp>
      <p:sp>
        <p:nvSpPr>
          <p:cNvPr id="86" name="왼쪽/오른쪽 화살표 85"/>
          <p:cNvSpPr/>
          <p:nvPr/>
        </p:nvSpPr>
        <p:spPr>
          <a:xfrm>
            <a:off x="2063972" y="3069020"/>
            <a:ext cx="3924000" cy="540000"/>
          </a:xfrm>
          <a:prstGeom prst="leftRightArrow">
            <a:avLst/>
          </a:prstGeom>
          <a:gradFill flip="none"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7" name="왼쪽/오른쪽 화살표 86"/>
          <p:cNvSpPr/>
          <p:nvPr/>
        </p:nvSpPr>
        <p:spPr>
          <a:xfrm>
            <a:off x="2063988" y="4990424"/>
            <a:ext cx="3924000" cy="540000"/>
          </a:xfrm>
          <a:prstGeom prst="leftRightArrow">
            <a:avLst/>
          </a:prstGeom>
          <a:gradFill flip="none"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9" name="아래쪽 화살표 88"/>
          <p:cNvSpPr/>
          <p:nvPr/>
        </p:nvSpPr>
        <p:spPr>
          <a:xfrm>
            <a:off x="2472877" y="3645096"/>
            <a:ext cx="169270" cy="1284713"/>
          </a:xfrm>
          <a:prstGeom prst="downArrow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아래쪽 화살표 89"/>
          <p:cNvSpPr/>
          <p:nvPr/>
        </p:nvSpPr>
        <p:spPr>
          <a:xfrm>
            <a:off x="3215680" y="3645096"/>
            <a:ext cx="169270" cy="1284713"/>
          </a:xfrm>
          <a:prstGeom prst="downArrow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" name="아래쪽 화살표 92"/>
          <p:cNvSpPr/>
          <p:nvPr/>
        </p:nvSpPr>
        <p:spPr>
          <a:xfrm>
            <a:off x="4007768" y="3645096"/>
            <a:ext cx="169270" cy="1284713"/>
          </a:xfrm>
          <a:prstGeom prst="downArrow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아래쪽 화살표 93"/>
          <p:cNvSpPr/>
          <p:nvPr/>
        </p:nvSpPr>
        <p:spPr>
          <a:xfrm>
            <a:off x="4763852" y="3645096"/>
            <a:ext cx="169270" cy="1284713"/>
          </a:xfrm>
          <a:prstGeom prst="downArrow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아래쪽 화살표 94"/>
          <p:cNvSpPr/>
          <p:nvPr/>
        </p:nvSpPr>
        <p:spPr>
          <a:xfrm>
            <a:off x="5506673" y="3645096"/>
            <a:ext cx="169270" cy="1284713"/>
          </a:xfrm>
          <a:prstGeom prst="downArrow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6" name="표 95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667508" y="2373854"/>
              <a:ext cx="4320542" cy="3855134"/>
            </p:xfrm>
            <a:graphic>
              <a:graphicData uri="http://schemas.openxmlformats.org/drawingml/2006/table">
                <a:tbl>
                  <a:tblPr>
                    <a:tableStyleId>{BC89EF96-8CEA-46FF-86C4-4CE0E7609802}</a:tableStyleId>
                  </a:tblPr>
                  <a:tblGrid>
                    <a:gridCol w="508177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762473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762473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762473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  <a:gridCol w="762473">
                      <a:extLst>
                        <a:ext uri="{9D8B030D-6E8A-4147-A177-3AD203B41FA5}">
                          <a16:colId xmlns="" xmlns:a16="http://schemas.microsoft.com/office/drawing/2014/main" val="20004"/>
                        </a:ext>
                      </a:extLst>
                    </a:gridCol>
                    <a:gridCol w="762473">
                      <a:extLst>
                        <a:ext uri="{9D8B030D-6E8A-4147-A177-3AD203B41FA5}">
                          <a16:colId xmlns="" xmlns:a16="http://schemas.microsoft.com/office/drawing/2014/main" val="20005"/>
                        </a:ext>
                      </a:extLst>
                    </a:gridCol>
                  </a:tblGrid>
                  <a:tr h="643910">
                    <a:tc rowSpan="2"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1" u="none" strike="noStrike" dirty="0">
                              <a:effectLst/>
                            </a:rPr>
                            <a:t>척도</a:t>
                          </a:r>
                          <a:endParaRPr lang="en-US" sz="1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굴림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부정</a:t>
                          </a: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부정</a:t>
                          </a: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u="none" strike="noStrike" dirty="0">
                              <a:effectLst/>
                            </a:rPr>
                            <a:t>보통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긍정</a:t>
                          </a: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긍정</a:t>
                          </a: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643910">
                    <a:tc vMerge="1">
                      <a:txBody>
                        <a:bodyPr/>
                        <a:lstStyle/>
                        <a:p>
                          <a:pPr algn="ctr" fontAlgn="ctr"/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1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2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3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4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5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1279494">
                    <a:tc>
                      <a:txBody>
                        <a:bodyPr/>
                        <a:lstStyle/>
                        <a:p>
                          <a:pPr algn="ctr" fontAlgn="ctr" latinLnBrk="0"/>
                          <a:endParaRPr lang="en-US" altLang="ko-KR" sz="1000" b="1" kern="0" spc="-100" baseline="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5"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u="none" strike="noStrike" dirty="0">
                              <a:effectLst/>
                            </a:rPr>
                            <a:t>5</a:t>
                          </a:r>
                          <a:r>
                            <a:rPr lang="ko-KR" altLang="en-US" sz="1000" u="none" strike="noStrike" dirty="0">
                              <a:effectLst/>
                            </a:rPr>
                            <a:t>점 척도의 </a:t>
                          </a:r>
                          <a:r>
                            <a:rPr lang="en-US" altLang="ko-KR" sz="1000" u="none" strike="noStrike" dirty="0">
                              <a:effectLst/>
                            </a:rPr>
                            <a:t>100</a:t>
                          </a:r>
                          <a:r>
                            <a:rPr lang="ko-KR" altLang="en-US" sz="1000" u="none" strike="noStrike" dirty="0">
                              <a:effectLst/>
                            </a:rPr>
                            <a:t>점 척도 전환 방법</a:t>
                          </a:r>
                          <a:endParaRPr lang="en-US" altLang="ko-KR" sz="1000" u="none" strike="noStrike" dirty="0">
                            <a:effectLst/>
                          </a:endParaRPr>
                        </a:p>
                        <a:p>
                          <a:pPr algn="ctr" fontAlgn="ctr" latinLnBrk="0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ko-KR" sz="1000" i="1" kern="0" spc="-10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ko-KR" sz="1000" kern="0" spc="-100" smtClean="0">
                                      <a:effectLst/>
                                      <a:latin typeface="Cambria Math"/>
                                    </a:rPr>
                                    <m:t>100</m:t>
                                  </m:r>
                                </m:num>
                                <m:den>
                                  <m:r>
                                    <a:rPr lang="en-US" altLang="ko-KR" sz="1000" b="0" i="0" kern="0" spc="-10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altLang="ko-KR" sz="1000" i="1" kern="0" spc="-10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d>
                                    <m:dPr>
                                      <m:ctrlPr>
                                        <a:rPr lang="en-US" altLang="ko-KR" sz="1000" i="1" kern="0" spc="-100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ko-KR" sz="1000" i="1" kern="0" spc="-100" smtClean="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ko-KR" sz="1000" kern="0" spc="-100" smtClean="0">
                                              <a:effectLst/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ko-KR" sz="1000" kern="0" spc="-100" smtClean="0">
                                              <a:effectLst/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altLang="ko-KR" sz="1000" kern="0" spc="-100" smtClean="0">
                                          <a:effectLst/>
                                          <a:latin typeface="Cambria Math"/>
                                        </a:rPr>
                                        <m:t>−1</m:t>
                                      </m:r>
                                    </m:e>
                                  </m:d>
                                  <m:r>
                                    <a:rPr lang="en-US" altLang="ko-KR" sz="1000" kern="0" spc="-100" smtClean="0">
                                      <a:effectLst/>
                                      <a:latin typeface="Cambria Math"/>
                                    </a:rPr>
                                    <m:t>, </m:t>
                                  </m:r>
                                </m:e>
                              </m:nary>
                              <m:sSub>
                                <m:sSubPr>
                                  <m:ctrlPr>
                                    <a:rPr lang="en-US" altLang="ko-KR" sz="1000" i="1" kern="0" spc="-10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000" kern="0" spc="-100" smtClean="0">
                                      <a:effectLst/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1000" kern="0" spc="-100" smtClean="0">
                                      <a:effectLst/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ko-KR" sz="1000" kern="0" spc="-100" dirty="0">
                              <a:effectLst/>
                            </a:rPr>
                            <a:t>: </a:t>
                          </a:r>
                          <a:r>
                            <a:rPr lang="ko-KR" altLang="en-US" sz="1000" kern="0" spc="-100" dirty="0">
                              <a:effectLst/>
                            </a:rPr>
                            <a:t>항목별 만족도</a:t>
                          </a:r>
                          <a:endParaRPr lang="en-US" altLang="ko-KR" sz="1000" b="0" kern="0" spc="-100" baseline="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  <a:tr h="643910">
                    <a:tc rowSpan="2"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1" u="none" strike="noStrike" dirty="0">
                              <a:effectLst/>
                            </a:rPr>
                            <a:t>100</a:t>
                          </a:r>
                          <a:r>
                            <a:rPr lang="ko-KR" altLang="en-US" sz="1000" b="1" u="none" strike="noStrike" dirty="0">
                              <a:effectLst/>
                            </a:rPr>
                            <a:t>점 만점 기준 환산</a:t>
                          </a:r>
                          <a:endParaRPr lang="ko-KR" altLang="en-US" sz="1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u="none" strike="noStrike" dirty="0">
                              <a:effectLst/>
                            </a:rPr>
                            <a:t>0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25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u="none" strike="noStrike" dirty="0">
                              <a:effectLst/>
                            </a:rPr>
                            <a:t>50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75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u="none" strike="noStrike" dirty="0">
                              <a:effectLst/>
                            </a:rPr>
                            <a:t>100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  <a:tr h="64391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불만</a:t>
                          </a: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불만</a:t>
                          </a: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보통</a:t>
                          </a: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만족</a:t>
                          </a: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만족</a:t>
                          </a: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6" name="표 9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9214186"/>
                  </p:ext>
                </p:extLst>
              </p:nvPr>
            </p:nvGraphicFramePr>
            <p:xfrm>
              <a:off x="524508" y="2373854"/>
              <a:ext cx="4320542" cy="3855134"/>
            </p:xfrm>
            <a:graphic>
              <a:graphicData uri="http://schemas.openxmlformats.org/drawingml/2006/table">
                <a:tbl>
                  <a:tblPr>
                    <a:tableStyleId>{BC89EF96-8CEA-46FF-86C4-4CE0E7609802}</a:tableStyleId>
                  </a:tblPr>
                  <a:tblGrid>
                    <a:gridCol w="508177"/>
                    <a:gridCol w="762473"/>
                    <a:gridCol w="762473"/>
                    <a:gridCol w="762473"/>
                    <a:gridCol w="762473"/>
                    <a:gridCol w="762473"/>
                  </a:tblGrid>
                  <a:tr h="643910">
                    <a:tc rowSpan="2"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1" u="none" strike="noStrike" dirty="0" smtClean="0">
                              <a:effectLst/>
                            </a:rPr>
                            <a:t>척도</a:t>
                          </a:r>
                          <a:endParaRPr lang="en-US" sz="1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굴림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부정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부정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u="none" strike="noStrike" dirty="0" smtClean="0">
                              <a:effectLst/>
                            </a:rPr>
                            <a:t>보통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긍정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긍정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643910">
                    <a:tc vMerge="1">
                      <a:txBody>
                        <a:bodyPr/>
                        <a:lstStyle/>
                        <a:p>
                          <a:pPr algn="ctr" fontAlgn="ctr"/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1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2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3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4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5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1279494">
                    <a:tc>
                      <a:txBody>
                        <a:bodyPr/>
                        <a:lstStyle/>
                        <a:p>
                          <a:pPr algn="ctr" fontAlgn="ctr" latinLnBrk="0"/>
                          <a:endParaRPr lang="en-US" altLang="ko-KR" sz="1000" b="1" kern="0" spc="-100" baseline="0" dirty="0" smtClean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5"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9525" marR="9525" marT="9525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0">
                          <a:blip r:embed="rId2"/>
                          <a:stretch>
                            <a:fillRect l="-13419" t="-100474" r="-319" b="-10094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</a:tr>
                  <a:tr h="643910">
                    <a:tc rowSpan="2"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1" u="none" strike="noStrike" dirty="0" smtClean="0">
                              <a:effectLst/>
                            </a:rPr>
                            <a:t>100</a:t>
                          </a:r>
                          <a:r>
                            <a:rPr lang="ko-KR" altLang="en-US" sz="1000" b="1" u="none" strike="noStrike" dirty="0" smtClean="0">
                              <a:effectLst/>
                            </a:rPr>
                            <a:t>점 만점 기준 환산</a:t>
                          </a:r>
                          <a:endParaRPr lang="ko-KR" altLang="en-US" sz="1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u="none" strike="noStrike" dirty="0" smtClean="0">
                              <a:effectLst/>
                            </a:rPr>
                            <a:t>0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25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u="none" strike="noStrike" dirty="0" smtClean="0">
                              <a:effectLst/>
                            </a:rPr>
                            <a:t>50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75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u="none" strike="noStrike" dirty="0" smtClean="0">
                              <a:effectLst/>
                            </a:rPr>
                            <a:t>100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64391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불만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불만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보통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만족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만족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7" name="Group 14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6204013" y="2373849"/>
              <a:ext cx="4328292" cy="3863464"/>
            </p:xfrm>
            <a:graphic>
              <a:graphicData uri="http://schemas.openxmlformats.org/drawingml/2006/table">
                <a:tbl>
                  <a:tblPr>
                    <a:tableStyleId>{BC89EF96-8CEA-46FF-86C4-4CE0E7609802}</a:tableStyleId>
                  </a:tblPr>
                  <a:tblGrid>
                    <a:gridCol w="1548171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944121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1836000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</a:tblGrid>
                  <a:tr h="15959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1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주요 요인</a:t>
                          </a:r>
                          <a:endParaRPr kumimoji="1" lang="ko-KR" altLang="en-US" sz="10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1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조사</a:t>
                          </a:r>
                          <a:endParaRPr kumimoji="1" lang="en-US" altLang="ko-KR" sz="1000" b="1" u="none" strike="noStrike" cap="none" normalizeH="0" baseline="0" dirty="0">
                            <a:ln>
                              <a:noFill/>
                            </a:ln>
                            <a:effectLst/>
                            <a:latin typeface="+mn-ea"/>
                            <a:ea typeface="+mn-ea"/>
                          </a:endParaRP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1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문항 수</a:t>
                          </a:r>
                          <a:endParaRPr kumimoji="1" lang="ko-KR" altLang="en-US" sz="10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1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산업체 종합 만족도</a:t>
                          </a:r>
                          <a:endParaRPr kumimoji="1" lang="ko-KR" altLang="en-US" sz="10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144005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0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대학 명망도 및 만족도</a:t>
                          </a: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000" b="0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9</a:t>
                          </a:r>
                          <a:r>
                            <a:rPr kumimoji="1" lang="ko-KR" altLang="en-US" sz="1000" b="0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개</a:t>
                          </a:r>
                          <a:endParaRPr kumimoji="1" lang="en-US" altLang="ko-KR" sz="1000" b="0" u="none" strike="noStrike" cap="none" normalizeH="0" baseline="0" dirty="0">
                            <a:ln>
                              <a:noFill/>
                            </a:ln>
                            <a:effectLst/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rowSpan="2">
                      <a:txBody>
                        <a:bodyPr/>
                        <a:lstStyle/>
                        <a:p>
                          <a:pPr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ko-KR" altLang="en-US" sz="10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종합</m:t>
                                </m:r>
                                <m:r>
                                  <a:rPr lang="ko-KR" altLang="en-US" sz="10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 </m:t>
                                </m:r>
                                <m:r>
                                  <a:rPr lang="ko-KR" altLang="en-US" sz="10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만족도</m:t>
                                </m:r>
                                <m:r>
                                  <a:rPr lang="en-US" altLang="ko-KR" sz="1000" b="0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=</m:t>
                                </m:r>
                                <m:nary>
                                  <m:naryPr>
                                    <m:chr m:val="∑"/>
                                    <m:ctrlPr>
                                      <a:rPr lang="en-US" altLang="ko-KR" sz="1000" b="0" i="1" smtClean="0"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altLang="ko-KR" sz="1000" b="0" i="1" smtClean="0"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𝑛</m:t>
                                    </m:r>
                                    <m:r>
                                      <a:rPr lang="en-US" altLang="ko-KR" sz="1000" b="0" smtClean="0"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=</m:t>
                                    </m:r>
                                    <m:r>
                                      <a:rPr lang="en-US" altLang="ko-KR" sz="1000" b="0" i="1" smtClean="0"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ko-KR" sz="1000" b="0" i="1" smtClean="0"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𝑛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en-US" altLang="ko-KR" sz="1000" b="0" i="1" smtClean="0"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000" b="0" i="1" smtClean="0"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altLang="ko-KR" sz="1000" b="0" i="1" smtClean="0"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nary>
                                <m:r>
                                  <a:rPr lang="en-US" altLang="ko-KR" sz="1000" b="0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, </m:t>
                                </m:r>
                              </m:oMath>
                            </m:oMathPara>
                          </a14:m>
                          <a:endParaRPr lang="en-US" altLang="ko-KR" sz="1000" b="0" dirty="0">
                            <a:latin typeface="+mn-ea"/>
                            <a:ea typeface="+mn-ea"/>
                          </a:endParaRPr>
                        </a:p>
                        <a:p>
                          <a:pPr algn="ctr" eaLnBrk="1" latinLnBrk="0" hangingPunct="1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000" b="0" i="1" smtClean="0"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000" b="0" i="1" smtClean="0"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ko-KR" sz="1000" b="0" i="1" smtClean="0"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𝑛</m:t>
                                  </m:r>
                                  <m:r>
                                    <a:rPr lang="en-US" altLang="ko-KR" sz="1000" b="0" smtClean="0"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ko-KR" sz="1000" b="0" dirty="0">
                              <a:latin typeface="+mn-ea"/>
                              <a:ea typeface="+mn-ea"/>
                            </a:rPr>
                            <a:t>: </a:t>
                          </a:r>
                          <a:r>
                            <a:rPr lang="ko-KR" altLang="en-US" sz="1000" b="0" dirty="0">
                              <a:latin typeface="+mn-ea"/>
                              <a:ea typeface="+mn-ea"/>
                            </a:rPr>
                            <a:t>부문별 문항의 산술평균</a:t>
                          </a:r>
                          <a:endParaRPr lang="en-US" altLang="ko-KR" sz="1000" b="0" dirty="0"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144005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ko-KR" altLang="en-US" sz="1000" b="0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산학협력 만족도</a:t>
                          </a: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0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20</a:t>
                          </a:r>
                          <a:r>
                            <a:rPr kumimoji="1" lang="ko-KR" altLang="en-US" sz="10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개</a:t>
                          </a:r>
                        </a:p>
                      </a:txBody>
                      <a:tcPr marL="36000" marR="36000" marT="36004" marB="36004" anchor="ctr" horzOverflow="overflow"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  <a:tr h="576064">
                    <a:tc gridSpan="3">
                      <a:txBody>
                        <a:bodyPr/>
                        <a:lstStyle/>
                        <a:p>
                          <a:pPr marL="174625" marR="0" lvl="0" indent="-174625" algn="ju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0" dirty="0">
                              <a:latin typeface="+mn-ea"/>
                              <a:ea typeface="+mn-ea"/>
                            </a:rPr>
                            <a:t>※ </a:t>
                          </a:r>
                          <a:r>
                            <a:rPr lang="ko-KR" altLang="en-US" sz="1000" b="0" dirty="0">
                              <a:latin typeface="+mn-ea"/>
                              <a:ea typeface="+mn-ea"/>
                            </a:rPr>
                            <a:t>추가 문항은 특정 부문에 대한 심층적 분석을 위한 문항으로 구성되며</a:t>
                          </a:r>
                          <a:r>
                            <a:rPr lang="en-US" altLang="ko-KR" sz="1000" b="0" dirty="0">
                              <a:latin typeface="+mn-ea"/>
                              <a:ea typeface="+mn-ea"/>
                            </a:rPr>
                            <a:t>, </a:t>
                          </a:r>
                          <a:r>
                            <a:rPr lang="ko-KR" altLang="en-US" sz="1000" b="0" dirty="0">
                              <a:latin typeface="+mn-ea"/>
                              <a:ea typeface="+mn-ea"/>
                            </a:rPr>
                            <a:t>종합 만족도에는 반영되지 않음</a:t>
                          </a:r>
                        </a:p>
                      </a:txBody>
                      <a:tcPr marL="36000" marR="36000" marT="36004" marB="36004" anchor="ctr" horzOverflow="overflow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hMerge="1">
                      <a:txBody>
                        <a:bodyPr/>
                        <a:lstStyle/>
                        <a:p>
                          <a:pPr algn="ctr" eaLnBrk="1" latinLnBrk="0" hangingPunct="1"/>
                          <a:endParaRPr lang="en-US" altLang="ko-KR" sz="1000" b="0" dirty="0"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7" name="Group 14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84311091"/>
                  </p:ext>
                </p:extLst>
              </p:nvPr>
            </p:nvGraphicFramePr>
            <p:xfrm>
              <a:off x="5061013" y="2373849"/>
              <a:ext cx="4328292" cy="3863464"/>
            </p:xfrm>
            <a:graphic>
              <a:graphicData uri="http://schemas.openxmlformats.org/drawingml/2006/table">
                <a:tbl>
                  <a:tblPr>
                    <a:tableStyleId>{BC89EF96-8CEA-46FF-86C4-4CE0E7609802}</a:tableStyleId>
                  </a:tblPr>
                  <a:tblGrid>
                    <a:gridCol w="154817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4412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83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0728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1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주요 요인</a:t>
                          </a:r>
                          <a:endParaRPr kumimoji="1" lang="ko-KR" altLang="en-US" sz="10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1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조사</a:t>
                          </a:r>
                          <a:endParaRPr kumimoji="1" lang="en-US" altLang="ko-KR" sz="1000" b="1" u="none" strike="noStrike" cap="none" normalizeH="0" baseline="0" dirty="0">
                            <a:ln>
                              <a:noFill/>
                            </a:ln>
                            <a:effectLst/>
                            <a:latin typeface="+mn-ea"/>
                            <a:ea typeface="+mn-ea"/>
                          </a:endParaRP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1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문항 수</a:t>
                          </a:r>
                          <a:endParaRPr kumimoji="1" lang="ko-KR" altLang="en-US" sz="10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1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산업체 종합 만족도</a:t>
                          </a:r>
                          <a:endParaRPr kumimoji="1" lang="ko-KR" altLang="en-US" sz="10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44005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0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대학 명망도 및 만족도</a:t>
                          </a: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000" b="0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9</a:t>
                          </a:r>
                          <a:r>
                            <a:rPr kumimoji="1" lang="ko-KR" altLang="en-US" sz="1000" b="0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개</a:t>
                          </a:r>
                          <a:endParaRPr kumimoji="1" lang="en-US" altLang="ko-KR" sz="1000" b="0" u="none" strike="noStrike" cap="none" normalizeH="0" baseline="0" dirty="0">
                            <a:ln>
                              <a:noFill/>
                            </a:ln>
                            <a:effectLst/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rowSpan="2"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36000" marR="36000" marT="36004" marB="36004" anchor="ctr" horzOverflow="overflow">
                        <a:blipFill>
                          <a:blip r:embed="rId3"/>
                          <a:stretch>
                            <a:fillRect l="-137748" t="-14376" r="-22517" b="-205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44005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ko-KR" altLang="en-US" sz="1000" b="0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산학협력 만족도</a:t>
                          </a: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0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20</a:t>
                          </a:r>
                          <a:r>
                            <a:rPr kumimoji="1" lang="ko-KR" altLang="en-US" sz="10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개</a:t>
                          </a:r>
                        </a:p>
                      </a:txBody>
                      <a:tcPr marL="36000" marR="36000" marT="36004" marB="36004" anchor="ctr" horzOverflow="overflow"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76064">
                    <a:tc gridSpan="3">
                      <a:txBody>
                        <a:bodyPr/>
                        <a:lstStyle/>
                        <a:p>
                          <a:pPr marL="174625" marR="0" lvl="0" indent="-174625" algn="ju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0" dirty="0">
                              <a:latin typeface="+mn-ea"/>
                              <a:ea typeface="+mn-ea"/>
                            </a:rPr>
                            <a:t>※ </a:t>
                          </a:r>
                          <a:r>
                            <a:rPr lang="ko-KR" altLang="en-US" sz="1000" b="0" dirty="0">
                              <a:latin typeface="+mn-ea"/>
                              <a:ea typeface="+mn-ea"/>
                            </a:rPr>
                            <a:t>추가 문항은 특정 부문에 대한 심층적 분석을 위한 문항으로 구성되며</a:t>
                          </a:r>
                          <a:r>
                            <a:rPr lang="en-US" altLang="ko-KR" sz="1000" b="0" dirty="0">
                              <a:latin typeface="+mn-ea"/>
                              <a:ea typeface="+mn-ea"/>
                            </a:rPr>
                            <a:t>, </a:t>
                          </a:r>
                          <a:r>
                            <a:rPr lang="ko-KR" altLang="en-US" sz="1000" b="0" dirty="0">
                              <a:latin typeface="+mn-ea"/>
                              <a:ea typeface="+mn-ea"/>
                            </a:rPr>
                            <a:t>종합 만족도에는 반영되지 않음</a:t>
                          </a:r>
                        </a:p>
                      </a:txBody>
                      <a:tcPr marL="36000" marR="36000" marT="36004" marB="36004" anchor="ctr" horzOverflow="overflow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hMerge="1">
                      <a:txBody>
                        <a:bodyPr/>
                        <a:lstStyle/>
                        <a:p>
                          <a:pPr algn="ctr" eaLnBrk="1" latinLnBrk="0" hangingPunct="1"/>
                          <a:endParaRPr lang="en-US" altLang="ko-KR" sz="1000" b="0" dirty="0"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8" name="텍스트 개체 틀 12"/>
          <p:cNvSpPr txBox="1">
            <a:spLocks/>
          </p:cNvSpPr>
          <p:nvPr/>
        </p:nvSpPr>
        <p:spPr>
          <a:xfrm>
            <a:off x="1666876" y="2096853"/>
            <a:ext cx="4321174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200" b="1" kern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/>
              <a:t>[</a:t>
            </a:r>
            <a:r>
              <a:rPr lang="ko-KR" altLang="en-US" dirty="0"/>
              <a:t>측정 척도</a:t>
            </a:r>
            <a:r>
              <a:rPr lang="en-US" altLang="ko-KR" dirty="0"/>
              <a:t>]</a:t>
            </a:r>
            <a:endParaRPr lang="ko-KR" altLang="en-US" dirty="0"/>
          </a:p>
        </p:txBody>
      </p:sp>
      <p:sp>
        <p:nvSpPr>
          <p:cNvPr id="99" name="텍스트 개체 틀 12"/>
          <p:cNvSpPr txBox="1">
            <a:spLocks/>
          </p:cNvSpPr>
          <p:nvPr/>
        </p:nvSpPr>
        <p:spPr>
          <a:xfrm>
            <a:off x="6203951" y="2096853"/>
            <a:ext cx="4321174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200" b="1" kern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/>
              <a:t>[</a:t>
            </a:r>
            <a:r>
              <a:rPr lang="ko-KR" altLang="en-US" dirty="0"/>
              <a:t>산업체 만족도 산출</a:t>
            </a:r>
            <a:r>
              <a:rPr lang="en-US" altLang="ko-KR" dirty="0"/>
              <a:t>]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60237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465466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5. </a:t>
            </a:r>
            <a:r>
              <a:rPr lang="ko-KR" altLang="en-US" dirty="0">
                <a:solidFill>
                  <a:schemeClr val="tx1"/>
                </a:solidFill>
              </a:rPr>
              <a:t>조사 결과</a:t>
            </a:r>
          </a:p>
        </p:txBody>
      </p:sp>
      <p:sp>
        <p:nvSpPr>
          <p:cNvPr id="8" name="텍스트 개체 틀 4"/>
          <p:cNvSpPr>
            <a:spLocks noGrp="1"/>
          </p:cNvSpPr>
          <p:nvPr>
            <p:ph type="body" sz="half" idx="4294967295"/>
          </p:nvPr>
        </p:nvSpPr>
        <p:spPr>
          <a:xfrm>
            <a:off x="1558926" y="692151"/>
            <a:ext cx="9074149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 indent="-185738" latinLnBrk="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u"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조사 대상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: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신한대학교 산학협력 체결 산업체</a:t>
            </a:r>
            <a:endParaRPr lang="en-US" altLang="ko-KR" sz="1400" b="1" dirty="0">
              <a:latin typeface="+mn-ea"/>
              <a:cs typeface="Times New Roman" pitchFamily="18" charset="0"/>
            </a:endParaRPr>
          </a:p>
          <a:p>
            <a:pPr marL="185738" indent="-185738" latinLnBrk="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u"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조사 기간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: 2017.12~2018.01</a:t>
            </a:r>
          </a:p>
          <a:p>
            <a:pPr marL="185738" indent="-185738" latinLnBrk="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u"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조사 방법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: E-mail, Fax,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홈페이지 등 온라인 설문 방식 활용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9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>
                <a:latin typeface="+mn-ea"/>
              </a:rPr>
              <a:t>응답자 속성</a:t>
            </a:r>
            <a:endParaRPr lang="ko-KR" altLang="en-US" sz="1400" b="1" dirty="0">
              <a:latin typeface="+mn-ea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/>
          </p:nvPr>
        </p:nvGraphicFramePr>
        <p:xfrm>
          <a:off x="1666876" y="2096855"/>
          <a:ext cx="4302765" cy="4140231"/>
        </p:xfrm>
        <a:graphic>
          <a:graphicData uri="http://schemas.openxmlformats.org/drawingml/2006/table">
            <a:tbl>
              <a:tblPr/>
              <a:tblGrid>
                <a:gridCol w="8749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385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946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946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37516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사례 수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건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비율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0857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전체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0857">
                <a:tc rowSpan="4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소재지역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의정부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포천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13.6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08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서울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인천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60.2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08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의정부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포천 외 경기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22.3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08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기타 지역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0857">
                <a:tc rowSpan="4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기업규모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소기업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52.4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08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중기업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26.2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108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대기업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14.6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108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무응답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6.8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10857">
                <a:tc rowSpan="9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업종</a:t>
                      </a:r>
                      <a:endParaRPr lang="en-US" altLang="ko-K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제조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15.5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2194378"/>
                  </a:ext>
                </a:extLst>
              </a:tr>
              <a:tr h="2108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건설</a:t>
                      </a:r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전기</a:t>
                      </a:r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가스</a:t>
                      </a:r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수도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5.8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26945713"/>
                  </a:ext>
                </a:extLst>
              </a:tr>
              <a:tr h="2108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도소매</a:t>
                      </a:r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유통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8.7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8089612"/>
                  </a:ext>
                </a:extLst>
              </a:tr>
              <a:tr h="2108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숙박</a:t>
                      </a:r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음식점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6.8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3341855"/>
                  </a:ext>
                </a:extLst>
              </a:tr>
              <a:tr h="210857">
                <a:tc vMerge="1"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금융</a:t>
                      </a:r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보험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41516686"/>
                  </a:ext>
                </a:extLst>
              </a:tr>
              <a:tr h="2108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부동산</a:t>
                      </a:r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임대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0177780"/>
                  </a:ext>
                </a:extLst>
              </a:tr>
              <a:tr h="2108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공공</a:t>
                      </a:r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국방</a:t>
                      </a:r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사회보장 행정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62689093"/>
                  </a:ext>
                </a:extLst>
              </a:tr>
              <a:tr h="210857">
                <a:tc vMerge="1"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교육서비스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7.8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4116340"/>
                  </a:ext>
                </a:extLst>
              </a:tr>
              <a:tr h="2108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보건 및 사회복지 서비스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17.5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69945155"/>
                  </a:ext>
                </a:extLst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6096001" y="2096855"/>
          <a:ext cx="4426875" cy="4132935"/>
        </p:xfrm>
        <a:graphic>
          <a:graphicData uri="http://schemas.openxmlformats.org/drawingml/2006/table">
            <a:tbl>
              <a:tblPr/>
              <a:tblGrid>
                <a:gridCol w="900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412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927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927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35027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사례 수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건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비율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542">
                <a:tc rowSpan="9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업종</a:t>
                      </a:r>
                      <a:endParaRPr lang="en-US" altLang="ko-K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algn="ctr" fontAlgn="t"/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(</a:t>
                      </a:r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계속</a:t>
                      </a:r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)</a:t>
                      </a:r>
                      <a:endParaRPr lang="ko-KR" alt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금융</a:t>
                      </a:r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보험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54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부동산</a:t>
                      </a:r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임대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879000"/>
                  </a:ext>
                </a:extLst>
              </a:tr>
              <a:tr h="25254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공공</a:t>
                      </a:r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국방</a:t>
                      </a:r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사회보장 행정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54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교육서비스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7.8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542">
                <a:tc vMerge="1"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보건 및 사회복지 서비스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18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17.5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254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출판</a:t>
                      </a:r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영상</a:t>
                      </a:r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방송통신</a:t>
                      </a:r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컴퓨터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12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11.7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254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예술</a:t>
                      </a:r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스포츠</a:t>
                      </a:r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여가 서비스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8.7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2542">
                <a:tc vMerge="1"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기타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12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11.7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254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무응답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2542">
                <a:tc rowSpan="3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사업참여 전 </a:t>
                      </a:r>
                      <a:endParaRPr lang="en-US" altLang="ko-K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algn="ctr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기대수준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낮음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9.8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86687779"/>
                  </a:ext>
                </a:extLst>
              </a:tr>
              <a:tr h="25254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보통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44.1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12137435"/>
                  </a:ext>
                </a:extLst>
              </a:tr>
              <a:tr h="25254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높음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46.1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91885125"/>
                  </a:ext>
                </a:extLst>
              </a:tr>
              <a:tr h="252542">
                <a:tc rowSpan="3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사업참여 후 </a:t>
                      </a:r>
                      <a:endParaRPr lang="en-US" altLang="ko-K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algn="ctr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현재만족수준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불만족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24787647"/>
                  </a:ext>
                </a:extLst>
              </a:tr>
              <a:tr h="25254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보통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87421406"/>
                  </a:ext>
                </a:extLst>
              </a:tr>
              <a:tr h="252542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만족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67.7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20064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011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2753</Words>
  <Application>Microsoft Office PowerPoint</Application>
  <PresentationFormat>와이드스크린</PresentationFormat>
  <Paragraphs>1195</Paragraphs>
  <Slides>21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9" baseType="lpstr">
      <vt:lpstr>굴림</vt:lpstr>
      <vt:lpstr>굴림체</vt:lpstr>
      <vt:lpstr>맑은 고딕</vt:lpstr>
      <vt:lpstr>Arial</vt:lpstr>
      <vt:lpstr>Cambria Math</vt:lpstr>
      <vt:lpstr>Times New Roman</vt:lpstr>
      <vt:lpstr>Wingdings</vt:lpstr>
      <vt:lpstr>Office 테마</vt:lpstr>
      <vt:lpstr>PowerPoint 프레젠테이션</vt:lpstr>
      <vt:lpstr>PowerPoint 프레젠테이션</vt:lpstr>
      <vt:lpstr>조사 개요</vt:lpstr>
      <vt:lpstr>1. 조사 배경 및 목적</vt:lpstr>
      <vt:lpstr>2. 측정 모형</vt:lpstr>
      <vt:lpstr>3. 수행 절차</vt:lpstr>
      <vt:lpstr>4. 조사 설계</vt:lpstr>
      <vt:lpstr>4. 조사 설계</vt:lpstr>
      <vt:lpstr>5. 조사 결과</vt:lpstr>
      <vt:lpstr>5. 조사 결과</vt:lpstr>
      <vt:lpstr>조사 결과 분석</vt:lpstr>
      <vt:lpstr>1. 종합만족도</vt:lpstr>
      <vt:lpstr>2. 속성별 만족도</vt:lpstr>
      <vt:lpstr>2. 속성별 만족도</vt:lpstr>
      <vt:lpstr>2. 속성별 만족도</vt:lpstr>
      <vt:lpstr>2. 속성별 만족도</vt:lpstr>
      <vt:lpstr>2. 속성별 만족도</vt:lpstr>
      <vt:lpstr>2. 속성별 만족도</vt:lpstr>
      <vt:lpstr>PowerPoint 프레젠테이션</vt:lpstr>
      <vt:lpstr>3. 영역별 만족도</vt:lpstr>
      <vt:lpstr>7. 분석 결과 종합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7</cp:revision>
  <dcterms:created xsi:type="dcterms:W3CDTF">2019-09-11T05:49:49Z</dcterms:created>
  <dcterms:modified xsi:type="dcterms:W3CDTF">2019-09-11T06:23:51Z</dcterms:modified>
</cp:coreProperties>
</file>